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" ContentType="image/t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  <p:sldMasterId id="2147483740" r:id="rId2"/>
  </p:sldMasterIdLst>
  <p:notesMasterIdLst>
    <p:notesMasterId r:id="rId58"/>
  </p:notesMasterIdLst>
  <p:handoutMasterIdLst>
    <p:handoutMasterId r:id="rId59"/>
  </p:handoutMasterIdLst>
  <p:sldIdLst>
    <p:sldId id="746" r:id="rId3"/>
    <p:sldId id="738" r:id="rId4"/>
    <p:sldId id="747" r:id="rId5"/>
    <p:sldId id="749" r:id="rId6"/>
    <p:sldId id="750" r:id="rId7"/>
    <p:sldId id="751" r:id="rId8"/>
    <p:sldId id="752" r:id="rId9"/>
    <p:sldId id="753" r:id="rId10"/>
    <p:sldId id="756" r:id="rId11"/>
    <p:sldId id="755" r:id="rId12"/>
    <p:sldId id="758" r:id="rId13"/>
    <p:sldId id="757" r:id="rId14"/>
    <p:sldId id="807" r:id="rId15"/>
    <p:sldId id="759" r:id="rId16"/>
    <p:sldId id="760" r:id="rId17"/>
    <p:sldId id="761" r:id="rId18"/>
    <p:sldId id="762" r:id="rId19"/>
    <p:sldId id="763" r:id="rId20"/>
    <p:sldId id="764" r:id="rId21"/>
    <p:sldId id="809" r:id="rId22"/>
    <p:sldId id="808" r:id="rId23"/>
    <p:sldId id="765" r:id="rId24"/>
    <p:sldId id="766" r:id="rId25"/>
    <p:sldId id="768" r:id="rId26"/>
    <p:sldId id="767" r:id="rId27"/>
    <p:sldId id="769" r:id="rId28"/>
    <p:sldId id="770" r:id="rId29"/>
    <p:sldId id="771" r:id="rId30"/>
    <p:sldId id="772" r:id="rId31"/>
    <p:sldId id="773" r:id="rId32"/>
    <p:sldId id="774" r:id="rId33"/>
    <p:sldId id="775" r:id="rId34"/>
    <p:sldId id="776" r:id="rId35"/>
    <p:sldId id="797" r:id="rId36"/>
    <p:sldId id="798" r:id="rId37"/>
    <p:sldId id="799" r:id="rId38"/>
    <p:sldId id="801" r:id="rId39"/>
    <p:sldId id="800" r:id="rId40"/>
    <p:sldId id="802" r:id="rId41"/>
    <p:sldId id="803" r:id="rId42"/>
    <p:sldId id="804" r:id="rId43"/>
    <p:sldId id="805" r:id="rId44"/>
    <p:sldId id="777" r:id="rId45"/>
    <p:sldId id="778" r:id="rId46"/>
    <p:sldId id="779" r:id="rId47"/>
    <p:sldId id="787" r:id="rId48"/>
    <p:sldId id="788" r:id="rId49"/>
    <p:sldId id="795" r:id="rId50"/>
    <p:sldId id="806" r:id="rId51"/>
    <p:sldId id="789" r:id="rId52"/>
    <p:sldId id="790" r:id="rId53"/>
    <p:sldId id="796" r:id="rId54"/>
    <p:sldId id="792" r:id="rId55"/>
    <p:sldId id="783" r:id="rId56"/>
    <p:sldId id="785" r:id="rId57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746"/>
            <p14:sldId id="738"/>
            <p14:sldId id="747"/>
            <p14:sldId id="749"/>
            <p14:sldId id="750"/>
            <p14:sldId id="751"/>
            <p14:sldId id="752"/>
            <p14:sldId id="753"/>
            <p14:sldId id="756"/>
            <p14:sldId id="755"/>
            <p14:sldId id="758"/>
            <p14:sldId id="757"/>
            <p14:sldId id="807"/>
            <p14:sldId id="759"/>
            <p14:sldId id="760"/>
            <p14:sldId id="761"/>
            <p14:sldId id="762"/>
            <p14:sldId id="763"/>
            <p14:sldId id="764"/>
            <p14:sldId id="809"/>
            <p14:sldId id="808"/>
            <p14:sldId id="765"/>
            <p14:sldId id="766"/>
            <p14:sldId id="768"/>
            <p14:sldId id="767"/>
            <p14:sldId id="769"/>
            <p14:sldId id="770"/>
            <p14:sldId id="771"/>
            <p14:sldId id="772"/>
            <p14:sldId id="773"/>
            <p14:sldId id="774"/>
            <p14:sldId id="775"/>
            <p14:sldId id="776"/>
            <p14:sldId id="797"/>
            <p14:sldId id="798"/>
            <p14:sldId id="799"/>
            <p14:sldId id="801"/>
            <p14:sldId id="800"/>
            <p14:sldId id="802"/>
            <p14:sldId id="803"/>
            <p14:sldId id="804"/>
            <p14:sldId id="805"/>
            <p14:sldId id="777"/>
            <p14:sldId id="778"/>
            <p14:sldId id="779"/>
            <p14:sldId id="787"/>
            <p14:sldId id="788"/>
            <p14:sldId id="795"/>
            <p14:sldId id="806"/>
            <p14:sldId id="789"/>
            <p14:sldId id="790"/>
            <p14:sldId id="796"/>
            <p14:sldId id="792"/>
            <p14:sldId id="783"/>
            <p14:sldId id="78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  <p:cmAuthor id="2" name="Ilia Shishkov" initials="IS" lastIdx="0" clrIdx="2">
    <p:extLst>
      <p:ext uri="{19B8F6BF-5375-455C-9EA6-DF929625EA0E}">
        <p15:presenceInfo xmlns:p15="http://schemas.microsoft.com/office/powerpoint/2012/main" userId="Ilia Shishko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00DC"/>
    <a:srgbClr val="FE8C00"/>
    <a:srgbClr val="5BCD9D"/>
    <a:srgbClr val="356767"/>
    <a:srgbClr val="8FD541"/>
    <a:srgbClr val="FC6767"/>
    <a:srgbClr val="FF8C00"/>
    <a:srgbClr val="BFBFBF"/>
    <a:srgbClr val="6D64A9"/>
    <a:srgbClr val="FF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21" autoAdjust="0"/>
    <p:restoredTop sz="96552" autoAdjust="0"/>
  </p:normalViewPr>
  <p:slideViewPr>
    <p:cSldViewPr>
      <p:cViewPr varScale="1">
        <p:scale>
          <a:sx n="44" d="100"/>
          <a:sy n="44" d="100"/>
        </p:scale>
        <p:origin x="557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75" d="100"/>
          <a:sy n="75" d="100"/>
        </p:scale>
        <p:origin x="3360" y="168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/>
              <a:t>16.04.2018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16.04.2018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510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7396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One cause of</a:t>
            </a:r>
            <a:r>
              <a:rPr lang="en-CA" baseline="0" dirty="0" smtClean="0"/>
              <a:t> this is instructors adding new stuff at the end. But it leads people astray because they assume courses start simple and get harder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209C06-186F-49FE-B55E-2B44B0884EC5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216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tif"/><Relationship Id="rId7" Type="http://schemas.openxmlformats.org/officeDocument/2006/relationships/image" Target="../media/image11.png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hyperlink" Target="https://patterns.yandex-team.ru/presentations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3" y="5475251"/>
            <a:ext cx="6401725" cy="245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1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2954408" y="30474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baseline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874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78301" y="10674350"/>
            <a:ext cx="17148970" cy="1144588"/>
          </a:xfrm>
        </p:spPr>
        <p:txBody>
          <a:bodyPr tIns="165592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Автор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048001" y="3048001"/>
            <a:ext cx="18263741" cy="7250114"/>
          </a:xfrm>
        </p:spPr>
        <p:txBody>
          <a:bodyPr wrap="square" tIns="107995" rIns="467977"/>
          <a:lstStyle>
            <a:lvl1pPr marL="791960" indent="-1115944">
              <a:lnSpc>
                <a:spcPts val="13999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baseline="0">
                <a:solidFill>
                  <a:schemeClr val="bg1"/>
                </a:solidFill>
                <a:latin typeface="Yandex Sans Text Light" panose="02000000000000000000" pitchFamily="2" charset="-52"/>
              </a:defRPr>
            </a:lvl1pPr>
            <a:lvl2pPr marL="431978" indent="-431978">
              <a:defRPr/>
            </a:lvl2pPr>
            <a:lvl3pPr marL="1007950" indent="-539973">
              <a:defRPr/>
            </a:lvl3pPr>
            <a:lvl4pPr marL="1007950" indent="-539973">
              <a:defRPr/>
            </a:lvl4pPr>
          </a:lstStyle>
          <a:p>
            <a:pPr lvl="0"/>
            <a:r>
              <a:rPr lang="ru-RU" dirty="0"/>
              <a:t>Текст цитаты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869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5026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5027" y="8385811"/>
            <a:ext cx="3054275" cy="3814030"/>
          </a:xfrm>
        </p:spPr>
        <p:txBody>
          <a:bodyPr anchor="t"/>
          <a:lstStyle>
            <a:lvl1pPr marL="0" marR="0" indent="0" algn="l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6089374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0668408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6089396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0668406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9820890" y="8385810"/>
            <a:ext cx="3044826" cy="3819524"/>
          </a:xfrm>
        </p:spPr>
        <p:txBody>
          <a:bodyPr anchor="t"/>
          <a:lstStyle/>
          <a:p>
            <a:pPr lvl="0"/>
            <a:r>
              <a:rPr lang="ru-RU"/>
              <a:t>Текст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9820890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7" name="Текст 9" title="Текст"/>
          <p:cNvSpPr>
            <a:spLocks noGrp="1"/>
          </p:cNvSpPr>
          <p:nvPr>
            <p:ph type="body" sz="quarter" idx="24" hasCustomPrompt="1"/>
          </p:nvPr>
        </p:nvSpPr>
        <p:spPr>
          <a:xfrm>
            <a:off x="15247619" y="8385811"/>
            <a:ext cx="3044826" cy="381952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5" hasCustomPrompt="1"/>
          </p:nvPr>
        </p:nvSpPr>
        <p:spPr>
          <a:xfrm>
            <a:off x="15247619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8980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5569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655569" y="8385810"/>
            <a:ext cx="3044826" cy="381449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7994650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3338811" y="8385811"/>
            <a:ext cx="3045600" cy="381959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8007352" y="5464800"/>
            <a:ext cx="3043644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3338811" y="5464800"/>
            <a:ext cx="3045600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8681700" y="8385810"/>
            <a:ext cx="3044882" cy="381998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8681700" y="5464412"/>
            <a:ext cx="3044882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432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4567181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4567181" y="8385811"/>
            <a:ext cx="3044826" cy="38155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0669269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9240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10669269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6779240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721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1208" y="5109798"/>
            <a:ext cx="3469310" cy="28908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7612065" y="3041650"/>
            <a:ext cx="12992098" cy="7632700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marR="0" indent="-719964" algn="l" defTabSz="1907905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63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6221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6221" y="9530081"/>
            <a:ext cx="6091238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9145589" y="9530081"/>
            <a:ext cx="609917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9145590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6770351" y="418681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0351" y="9530081"/>
            <a:ext cx="610552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78930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 hasCustomPrompt="1"/>
          </p:nvPr>
        </p:nvSpPr>
        <p:spPr>
          <a:xfrm>
            <a:off x="13336589" y="3424239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270127" y="3424241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25" y="10290684"/>
            <a:ext cx="8775699" cy="191427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3336653" y="10290684"/>
            <a:ext cx="8775699" cy="1887404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6365392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3041650"/>
            <a:ext cx="22129751" cy="8013700"/>
          </a:xfrm>
          <a:noFill/>
        </p:spPr>
        <p:txBody>
          <a:bodyPr/>
          <a:lstStyle>
            <a:lvl1pPr algn="ctr">
              <a:lnSpc>
                <a:spcPct val="100000"/>
              </a:lnSpc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752475"/>
            <a:ext cx="22129751" cy="10302875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</p:spTree>
    <p:extLst>
      <p:ext uri="{BB962C8B-B14F-4D97-AF65-F5344CB8AC3E}">
        <p14:creationId xmlns:p14="http://schemas.microsoft.com/office/powerpoint/2010/main" val="3292052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6" hasCustomPrompt="1"/>
          </p:nvPr>
        </p:nvSpPr>
        <p:spPr>
          <a:xfrm>
            <a:off x="1142999" y="3048000"/>
            <a:ext cx="22112289" cy="9158288"/>
          </a:xfrm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>
                <a:latin typeface="+mn-lt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385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4" hasCustomPrompt="1"/>
          </p:nvPr>
        </p:nvSpPr>
        <p:spPr>
          <a:xfrm>
            <a:off x="12955588" y="3048000"/>
            <a:ext cx="10285413" cy="9144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JPG, PNG</a:t>
            </a:r>
          </a:p>
        </p:txBody>
      </p:sp>
    </p:spTree>
    <p:extLst>
      <p:ext uri="{BB962C8B-B14F-4D97-AF65-F5344CB8AC3E}">
        <p14:creationId xmlns:p14="http://schemas.microsoft.com/office/powerpoint/2010/main" val="19541883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0"/>
            <a:ext cx="24382411" cy="13716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</a:t>
            </a:r>
            <a:br>
              <a:rPr lang="ru-RU" dirty="0"/>
            </a:br>
            <a:r>
              <a:rPr lang="ru-RU" dirty="0"/>
              <a:t>JPG, PNG</a:t>
            </a:r>
          </a:p>
        </p:txBody>
      </p:sp>
    </p:spTree>
    <p:extLst>
      <p:ext uri="{BB962C8B-B14F-4D97-AF65-F5344CB8AC3E}">
        <p14:creationId xmlns:p14="http://schemas.microsoft.com/office/powerpoint/2010/main" val="18053903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конт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29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 заголовка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4"/>
            <a:ext cx="14501812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14501812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2510620-9203-6A4F-8215-EE5B71D8CB96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73034AE5-F458-B44E-A08D-78D8FD2FBBED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Изображение 42">
              <a:extLst>
                <a:ext uri="{FF2B5EF4-FFF2-40B4-BE49-F238E27FC236}">
                  <a16:creationId xmlns:a16="http://schemas.microsoft.com/office/drawing/2014/main" id="{FF9B81E1-5EBD-1247-A39B-278A79BDF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3278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контак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5"/>
            <a:ext cx="9525000" cy="762950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15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9525000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 hasCustomPrompt="1"/>
          </p:nvPr>
        </p:nvSpPr>
        <p:spPr>
          <a:xfrm>
            <a:off x="14482949" y="9147176"/>
            <a:ext cx="8392926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22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854" y="9163028"/>
            <a:ext cx="757239" cy="747772"/>
          </a:xfrm>
          <a:prstGeom prst="rect">
            <a:avLst/>
          </a:prstGeom>
        </p:spPr>
      </p:pic>
      <p:sp>
        <p:nvSpPr>
          <p:cNvPr id="28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</a:t>
            </a:r>
            <a:r>
              <a:rPr lang="en-US" dirty="0"/>
              <a:t> </a:t>
            </a:r>
            <a:r>
              <a:rPr lang="ru-RU" dirty="0"/>
              <a:t>заголовка</a:t>
            </a:r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33" hasCustomPrompt="1"/>
          </p:nvPr>
        </p:nvSpPr>
        <p:spPr>
          <a:xfrm>
            <a:off x="13336007" y="6094414"/>
            <a:ext cx="9539869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26" name="Текст 9"/>
          <p:cNvSpPr>
            <a:spLocks noGrp="1"/>
          </p:cNvSpPr>
          <p:nvPr>
            <p:ph type="body" sz="quarter" idx="34" hasCustomPrompt="1"/>
          </p:nvPr>
        </p:nvSpPr>
        <p:spPr>
          <a:xfrm>
            <a:off x="13336007" y="7239001"/>
            <a:ext cx="9539869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DEC5E0E5-E30B-4642-9B18-19724D6B70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0F32FEE-012A-2044-BC37-D3F532564E0E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281580E8-1D7B-904D-A3CC-B3059675D955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4" name="Изображение 42">
              <a:extLst>
                <a:ext uri="{FF2B5EF4-FFF2-40B4-BE49-F238E27FC236}">
                  <a16:creationId xmlns:a16="http://schemas.microsoft.com/office/drawing/2014/main" id="{76CC79E5-0405-8F45-9BB8-F4948BD25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  <p:sp>
        <p:nvSpPr>
          <p:cNvPr id="27" name="Текст 9">
            <a:extLst>
              <a:ext uri="{FF2B5EF4-FFF2-40B4-BE49-F238E27FC236}">
                <a16:creationId xmlns:a16="http://schemas.microsoft.com/office/drawing/2014/main" id="{E6789703-35B8-334E-A41E-27BF0926FCF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4481306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534F831D-7B0A-284C-9078-8D0296129AB3}"/>
              </a:ext>
            </a:extLst>
          </p:cNvPr>
          <p:cNvGrpSpPr/>
          <p:nvPr userDrawn="1"/>
        </p:nvGrpSpPr>
        <p:grpSpPr>
          <a:xfrm>
            <a:off x="13335801" y="10292675"/>
            <a:ext cx="763210" cy="762925"/>
            <a:chOff x="3032796" y="10292675"/>
            <a:chExt cx="763210" cy="762925"/>
          </a:xfrm>
        </p:grpSpPr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B1E449D6-F200-C047-A4BD-41695AF9314A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1" name="Изображение 42">
              <a:extLst>
                <a:ext uri="{FF2B5EF4-FFF2-40B4-BE49-F238E27FC236}">
                  <a16:creationId xmlns:a16="http://schemas.microsoft.com/office/drawing/2014/main" id="{9CB34F08-90AE-5447-8963-945F9D476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284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6646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ве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6"/>
          <p:cNvSpPr/>
          <p:nvPr userDrawn="1"/>
        </p:nvSpPr>
        <p:spPr>
          <a:xfrm>
            <a:off x="1506539" y="12211995"/>
            <a:ext cx="21369336" cy="52147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797" tIns="50797" rIns="50797" bIns="50797" anchor="ctr"/>
          <a:lstStyle/>
          <a:p>
            <a:pPr>
              <a:defRPr baseline="0"/>
            </a:pPr>
            <a:endParaRPr/>
          </a:p>
        </p:txBody>
      </p:sp>
      <p:sp>
        <p:nvSpPr>
          <p:cNvPr id="6" name="Shape 240"/>
          <p:cNvSpPr/>
          <p:nvPr userDrawn="1"/>
        </p:nvSpPr>
        <p:spPr>
          <a:xfrm>
            <a:off x="7979112" y="12194704"/>
            <a:ext cx="7182918" cy="502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7" tIns="50797" rIns="50797" bIns="50797" anchor="ctr">
            <a:spAutoFit/>
          </a:bodyPr>
          <a:lstStyle>
            <a:lvl1pPr>
              <a:spcBef>
                <a:spcPts val="0"/>
              </a:spcBef>
              <a:defRPr sz="2600" baseline="0"/>
            </a:lvl1pPr>
          </a:lstStyle>
          <a:p>
            <a:r>
              <a:rPr dirty="0"/>
              <a:t>Страницу скрыть или удалить по прочтении!</a:t>
            </a:r>
          </a:p>
        </p:txBody>
      </p:sp>
      <p:sp>
        <p:nvSpPr>
          <p:cNvPr id="12" name="Shape 246"/>
          <p:cNvSpPr/>
          <p:nvPr userDrawn="1"/>
        </p:nvSpPr>
        <p:spPr>
          <a:xfrm>
            <a:off x="19978343" y="10734152"/>
            <a:ext cx="3316514" cy="272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7" tIns="50797" rIns="50797" bIns="50797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Группа презентационных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технологий</a:t>
            </a:r>
            <a:endParaRPr dirty="0"/>
          </a:p>
        </p:txBody>
      </p:sp>
      <p:pic>
        <p:nvPicPr>
          <p:cNvPr id="13" name="pasted-image.tif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8302694" y="10436208"/>
            <a:ext cx="1506048" cy="1506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 userDrawn="1"/>
        </p:nvPicPr>
        <p:blipFill>
          <a:blip r:embed="rId3">
            <a:extLst/>
          </a:blip>
          <a:srcRect t="14527" b="13953"/>
          <a:stretch>
            <a:fillRect/>
          </a:stretch>
        </p:blipFill>
        <p:spPr>
          <a:xfrm>
            <a:off x="18302612" y="11665834"/>
            <a:ext cx="1506080" cy="1077124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50"/>
          <p:cNvSpPr/>
          <p:nvPr userDrawn="1"/>
        </p:nvSpPr>
        <p:spPr>
          <a:xfrm>
            <a:off x="3249841" y="4066768"/>
            <a:ext cx="11699744" cy="4203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7" tIns="50797" rIns="50797" bIns="50797"/>
          <a:lstStyle/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</p:txBody>
      </p:sp>
      <p:pic>
        <p:nvPicPr>
          <p:cNvPr id="30" name="Изображение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7" y="1526084"/>
            <a:ext cx="4149489" cy="2964578"/>
          </a:xfrm>
          <a:prstGeom prst="rect">
            <a:avLst/>
          </a:prstGeom>
        </p:spPr>
      </p:pic>
      <p:sp>
        <p:nvSpPr>
          <p:cNvPr id="34" name="Shape 249"/>
          <p:cNvSpPr/>
          <p:nvPr userDrawn="1"/>
        </p:nvSpPr>
        <p:spPr>
          <a:xfrm>
            <a:off x="4978424" y="3295926"/>
            <a:ext cx="5319343" cy="1212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Формат</a:t>
            </a: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16:9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Шрифт: </a:t>
            </a:r>
            <a:r>
              <a:rPr lang="en-US" sz="3000" baseline="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Yandex</a:t>
            </a:r>
            <a:r>
              <a:rPr lang="en-US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Sans Text</a:t>
            </a:r>
            <a:endParaRPr sz="3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6" name="Shape 249"/>
          <p:cNvSpPr/>
          <p:nvPr userDrawn="1"/>
        </p:nvSpPr>
        <p:spPr>
          <a:xfrm>
            <a:off x="4940300" y="1891264"/>
            <a:ext cx="6502055" cy="1829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600" dirty="0">
                <a:latin typeface="+mj-lt"/>
              </a:rPr>
              <a:t>Шаблон презентации</a:t>
            </a:r>
            <a:r>
              <a:rPr lang="ru-RU" sz="3600" baseline="0" dirty="0">
                <a:latin typeface="+mj-lt"/>
              </a:rPr>
              <a:t>  </a:t>
            </a:r>
            <a:br>
              <a:rPr lang="ru-RU" sz="3600" baseline="0" dirty="0">
                <a:latin typeface="+mj-lt"/>
              </a:rPr>
            </a:br>
            <a:r>
              <a:rPr lang="ru-RU" sz="3600" baseline="0" dirty="0">
                <a:latin typeface="+mj-lt"/>
              </a:rPr>
              <a:t>для выступлений</a:t>
            </a:r>
            <a:endParaRPr sz="3600" dirty="0">
              <a:latin typeface="+mj-lt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506538" y="4950000"/>
            <a:ext cx="12974268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dirty="0">
                <a:solidFill>
                  <a:sysClr val="windowText" lastClr="000000"/>
                </a:solidFill>
              </a:rPr>
              <a:t>Установите шрифт </a:t>
            </a:r>
            <a:r>
              <a:rPr lang="en-US" sz="3600" dirty="0">
                <a:solidFill>
                  <a:sysClr val="windowText" lastClr="000000"/>
                </a:solidFill>
                <a:latin typeface="+mj-lt"/>
              </a:rPr>
              <a:t>Yandex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 Sans Text</a:t>
            </a:r>
            <a:r>
              <a:rPr lang="ru-RU" sz="3600" baseline="0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>и 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Hack</a:t>
            </a:r>
            <a:r>
              <a:rPr lang="en-US" sz="3600" baseline="0" dirty="0">
                <a:solidFill>
                  <a:sysClr val="windowText" lastClr="000000"/>
                </a:solidFill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для работы с кодом</a:t>
            </a:r>
          </a:p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baseline="0" dirty="0">
                <a:solidFill>
                  <a:sysClr val="windowText" lastClr="000000"/>
                </a:solidFill>
              </a:rPr>
              <a:t>Добавьте слайд из базового набора или выберите необходимый слайд из представленных ниже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baseline="0" dirty="0">
                <a:solidFill>
                  <a:sysClr val="windowText" lastClr="000000"/>
                </a:solidFill>
              </a:rPr>
              <a:t>Скачивайте материалы для презентаций с </a:t>
            </a:r>
            <a:r>
              <a:rPr lang="ru-RU" sz="3600" baseline="0" dirty="0">
                <a:solidFill>
                  <a:sysClr val="windowText" lastClr="000000"/>
                </a:solidFill>
                <a:hlinkClick r:id="rId5"/>
              </a:rPr>
              <a:t>Паттернов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(</a:t>
            </a:r>
            <a:r>
              <a:rPr lang="en-US" sz="3600" baseline="0" dirty="0">
                <a:solidFill>
                  <a:sysClr val="windowText" lastClr="000000"/>
                </a:solidFill>
                <a:hlinkClick r:id="rId5"/>
              </a:rPr>
              <a:t>patterns.yandex-team.ru/presentations</a:t>
            </a:r>
            <a:r>
              <a:rPr lang="ru-RU" sz="3600" baseline="0" dirty="0">
                <a:solidFill>
                  <a:sysClr val="windowText" lastClr="000000"/>
                </a:solidFill>
              </a:rPr>
              <a:t>) 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очереди скопируйте содержимое слайда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другой презентации и выберите пункт «Сохранить только текст» в контекстном всплывающем меню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(не копируйте слайды целиком для корректной работы шаблона)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t="1304" b="-1"/>
          <a:stretch/>
        </p:blipFill>
        <p:spPr>
          <a:xfrm>
            <a:off x="14866883" y="1552100"/>
            <a:ext cx="1156143" cy="1589997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4131" r="5660" b="41760"/>
          <a:stretch/>
        </p:blipFill>
        <p:spPr>
          <a:xfrm>
            <a:off x="14908536" y="1589205"/>
            <a:ext cx="1023436" cy="7914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t="2599" r="5168" b="60039"/>
          <a:stretch/>
        </p:blipFill>
        <p:spPr>
          <a:xfrm>
            <a:off x="14870701" y="2940400"/>
            <a:ext cx="8005174" cy="3259652"/>
          </a:xfrm>
          <a:prstGeom prst="rect">
            <a:avLst/>
          </a:prstGeom>
        </p:spPr>
      </p:pic>
      <p:sp>
        <p:nvSpPr>
          <p:cNvPr id="20" name="Прямоугольник 19"/>
          <p:cNvSpPr/>
          <p:nvPr userDrawn="1"/>
        </p:nvSpPr>
        <p:spPr>
          <a:xfrm>
            <a:off x="15640141" y="1577394"/>
            <a:ext cx="303602" cy="81381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54116F1-2C0F-2A43-B8D0-9BEE5D326A1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406" y="6482663"/>
            <a:ext cx="8013469" cy="3421624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EF4D639-ABD3-804D-979A-B956F9097A8F}"/>
              </a:ext>
            </a:extLst>
          </p:cNvPr>
          <p:cNvSpPr/>
          <p:nvPr userDrawn="1"/>
        </p:nvSpPr>
        <p:spPr>
          <a:xfrm>
            <a:off x="17720231" y="8713196"/>
            <a:ext cx="4886563" cy="47164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, текст+code(черн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2" cy="3046413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" y="6858000"/>
            <a:ext cx="24382412" cy="6858000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8167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+code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3041650"/>
            <a:ext cx="24382413" cy="10679113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1715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4417" y="1517904"/>
            <a:ext cx="20115491" cy="71323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5999" spc="-1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9959" y="8911240"/>
            <a:ext cx="20115491" cy="2286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4800" cap="all" spc="400" baseline="0">
                <a:solidFill>
                  <a:schemeClr val="tx2"/>
                </a:solidFill>
                <a:latin typeface="+mj-lt"/>
              </a:defRPr>
            </a:lvl1pPr>
            <a:lvl2pPr marL="914354" indent="0" algn="ctr">
              <a:buNone/>
              <a:defRPr sz="4800"/>
            </a:lvl2pPr>
            <a:lvl3pPr marL="1828709" indent="0" algn="ctr">
              <a:buNone/>
              <a:defRPr sz="4800"/>
            </a:lvl3pPr>
            <a:lvl4pPr marL="2743063" indent="0" algn="ctr">
              <a:buNone/>
              <a:defRPr sz="4000"/>
            </a:lvl4pPr>
            <a:lvl5pPr marL="3657417" indent="0" algn="ctr">
              <a:buNone/>
              <a:defRPr sz="4000"/>
            </a:lvl5pPr>
            <a:lvl6pPr marL="4571771" indent="0" algn="ctr">
              <a:buNone/>
              <a:defRPr sz="4000"/>
            </a:lvl6pPr>
            <a:lvl7pPr marL="5486126" indent="0" algn="ctr">
              <a:buNone/>
              <a:defRPr sz="4000"/>
            </a:lvl7pPr>
            <a:lvl8pPr marL="6400480" indent="0" algn="ctr">
              <a:buNone/>
              <a:defRPr sz="4000"/>
            </a:lvl8pPr>
            <a:lvl9pPr marL="7314834" indent="0" algn="ctr">
              <a:buNone/>
              <a:defRPr sz="4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2415159" y="8686800"/>
            <a:ext cx="197497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26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sp>
        <p:nvSpPr>
          <p:cNvPr id="9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33042077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 userDrawn="1">
          <p15:clr>
            <a:srgbClr val="FBAE40"/>
          </p15:clr>
        </p15:guide>
        <p15:guide id="2" orient="horz" pos="1436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7493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417" y="1517904"/>
            <a:ext cx="20115491" cy="7132320"/>
          </a:xfrm>
        </p:spPr>
        <p:txBody>
          <a:bodyPr anchor="b" anchorCtr="0">
            <a:normAutofit/>
          </a:bodyPr>
          <a:lstStyle>
            <a:lvl1pPr algn="r">
              <a:lnSpc>
                <a:spcPct val="85000"/>
              </a:lnSpc>
              <a:defRPr sz="15999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8906256"/>
            <a:ext cx="20115491" cy="2286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4800" cap="all" spc="400" baseline="0">
                <a:solidFill>
                  <a:schemeClr val="tx2"/>
                </a:solidFill>
                <a:latin typeface="+mj-lt"/>
              </a:defRPr>
            </a:lvl1pPr>
            <a:lvl2pPr marL="914354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2415159" y="8686800"/>
            <a:ext cx="197497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8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415" y="3691468"/>
            <a:ext cx="9874877" cy="8046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435031" y="3691470"/>
            <a:ext cx="9874877" cy="8046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5319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3692104"/>
            <a:ext cx="9874877" cy="147256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4000" b="0" cap="all" baseline="0">
                <a:solidFill>
                  <a:schemeClr val="tx2"/>
                </a:solidFill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417" y="5164668"/>
            <a:ext cx="9874877" cy="675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435031" y="3692104"/>
            <a:ext cx="9874877" cy="147256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4000" b="0" cap="all" baseline="0">
                <a:solidFill>
                  <a:schemeClr val="tx2"/>
                </a:solidFill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435031" y="5164668"/>
            <a:ext cx="9874877" cy="675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1679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0903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194417" y="3265715"/>
            <a:ext cx="21391836" cy="6904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518" y="466530"/>
            <a:ext cx="23810796" cy="12111136"/>
          </a:xfrm>
        </p:spPr>
        <p:txBody>
          <a:bodyPr>
            <a:normAutofit/>
          </a:bodyPr>
          <a:lstStyle>
            <a:lvl1pPr>
              <a:lnSpc>
                <a:spcPct val="50000"/>
              </a:lnSpc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5272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51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3" y="0"/>
            <a:ext cx="8101055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8079616" y="0"/>
            <a:ext cx="12800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41" y="1188718"/>
            <a:ext cx="6400383" cy="4572000"/>
          </a:xfrm>
        </p:spPr>
        <p:txBody>
          <a:bodyPr anchor="b">
            <a:normAutofit/>
          </a:bodyPr>
          <a:lstStyle>
            <a:lvl1pPr>
              <a:defRPr sz="7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0575" y="1463040"/>
            <a:ext cx="12983635" cy="10515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41" y="5852160"/>
            <a:ext cx="6400383" cy="675824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914354" indent="0">
              <a:buNone/>
              <a:defRPr sz="2400"/>
            </a:lvl2pPr>
            <a:lvl3pPr marL="1828709" indent="0">
              <a:buNone/>
              <a:defRPr sz="2000"/>
            </a:lvl3pPr>
            <a:lvl4pPr marL="2743063" indent="0">
              <a:buNone/>
              <a:defRPr sz="1800"/>
            </a:lvl4pPr>
            <a:lvl5pPr marL="3657417" indent="0">
              <a:buNone/>
              <a:defRPr sz="1800"/>
            </a:lvl5pPr>
            <a:lvl6pPr marL="4571771" indent="0">
              <a:buNone/>
              <a:defRPr sz="1800"/>
            </a:lvl6pPr>
            <a:lvl7pPr marL="5486126" indent="0">
              <a:buNone/>
              <a:defRPr sz="1800"/>
            </a:lvl7pPr>
            <a:lvl8pPr marL="6400480" indent="0">
              <a:buNone/>
              <a:defRPr sz="1800"/>
            </a:lvl8pPr>
            <a:lvl9pPr marL="7314834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0963" y="12919571"/>
            <a:ext cx="5236679" cy="730250"/>
          </a:xfrm>
        </p:spPr>
        <p:txBody>
          <a:bodyPr/>
          <a:lstStyle>
            <a:lvl1pPr algn="l">
              <a:defRPr/>
            </a:lvl1pPr>
          </a:lstStyle>
          <a:p>
            <a:fld id="{EACFBAFB-39FB-4B0A-9AFB-4D6D645A8BE6}" type="datetimeFigureOut">
              <a:rPr lang="en-CA" smtClean="0"/>
              <a:t>2018-04-16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600575" y="12919571"/>
            <a:ext cx="9295795" cy="73025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79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8159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13234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6835" y="5252224"/>
            <a:ext cx="6470897" cy="238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2619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6689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2284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6472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0370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6177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164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6961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8540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583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7242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 baseline="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11435654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7187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8494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6336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9964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3550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10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53558" y="1294842"/>
            <a:ext cx="18273713" cy="763588"/>
          </a:xfrm>
        </p:spPr>
        <p:txBody>
          <a:bodyPr tIns="0" anchor="t"/>
          <a:lstStyle>
            <a:lvl1pPr marL="0" indent="0">
              <a:buNone/>
              <a:defRPr sz="4800">
                <a:solidFill>
                  <a:schemeClr val="tx1"/>
                </a:solidFill>
                <a:latin typeface="Yandex Sans Text Thin" pitchFamily="2" charset="-52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07" y="12734401"/>
            <a:ext cx="1525587" cy="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26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160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1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90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image" Target="../media/image14.png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1" y="3048000"/>
            <a:ext cx="22124510" cy="9158288"/>
          </a:xfrm>
          <a:prstGeom prst="rect">
            <a:avLst/>
          </a:prstGeom>
        </p:spPr>
        <p:txBody>
          <a:bodyPr vert="horz" lIns="0" tIns="45718" rIns="91435" bIns="45718" rtlCol="0" anchor="ctr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</p:spPr>
        <p:txBody>
          <a:bodyPr vert="horz" lIns="0" tIns="323984" rIns="91435" bIns="0" rtlCol="0" anchor="b"/>
          <a:lstStyle>
            <a:lvl1pPr algn="l">
              <a:lnSpc>
                <a:spcPts val="3400"/>
              </a:lnSpc>
              <a:defRPr sz="3000" baseline="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300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43001" y="762003"/>
            <a:ext cx="22124510" cy="1135062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1232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3" r:id="rId2"/>
    <p:sldLayoutId id="2147483685" r:id="rId3"/>
    <p:sldLayoutId id="2147483711" r:id="rId4"/>
    <p:sldLayoutId id="2147483719" r:id="rId5"/>
    <p:sldLayoutId id="2147483720" r:id="rId6"/>
    <p:sldLayoutId id="2147483714" r:id="rId7"/>
    <p:sldLayoutId id="2147483690" r:id="rId8"/>
    <p:sldLayoutId id="2147483716" r:id="rId9"/>
    <p:sldLayoutId id="2147483733" r:id="rId10"/>
    <p:sldLayoutId id="2147483696" r:id="rId11"/>
    <p:sldLayoutId id="2147483702" r:id="rId12"/>
    <p:sldLayoutId id="2147483701" r:id="rId13"/>
    <p:sldLayoutId id="2147483700" r:id="rId14"/>
    <p:sldLayoutId id="2147483732" r:id="rId15"/>
    <p:sldLayoutId id="2147483699" r:id="rId16"/>
    <p:sldLayoutId id="2147483698" r:id="rId17"/>
    <p:sldLayoutId id="2147483736" r:id="rId18"/>
    <p:sldLayoutId id="2147483737" r:id="rId19"/>
    <p:sldLayoutId id="2147483703" r:id="rId20"/>
    <p:sldLayoutId id="2147483734" r:id="rId21"/>
    <p:sldLayoutId id="2147483705" r:id="rId22"/>
    <p:sldLayoutId id="2147483706" r:id="rId23"/>
    <p:sldLayoutId id="2147483717" r:id="rId24"/>
    <p:sldLayoutId id="2147483691" r:id="rId25"/>
    <p:sldLayoutId id="2147483739" r:id="rId26"/>
    <p:sldLayoutId id="2147483767" r:id="rId27"/>
    <p:sldLayoutId id="2147483768" r:id="rId28"/>
  </p:sldLayoutIdLst>
  <p:hf hdr="0" dt="0"/>
  <p:txStyles>
    <p:titleStyle>
      <a:lvl1pPr algn="l" defTabSz="1828619" rtl="0" eaLnBrk="1" latinLnBrk="0" hangingPunct="1">
        <a:lnSpc>
          <a:spcPts val="10000"/>
        </a:lnSpc>
        <a:spcBef>
          <a:spcPct val="0"/>
        </a:spcBef>
        <a:buNone/>
        <a:defRPr sz="8000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719964" algn="l" defTabSz="1907905" rtl="0" eaLnBrk="1" latinLnBrk="0" hangingPunct="1">
        <a:lnSpc>
          <a:spcPts val="600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Impact" panose="020B0806030902050204" pitchFamily="34" charset="0"/>
        <a:buChar char="▌"/>
        <a:defRPr sz="4800" kern="1200" baseline="0">
          <a:solidFill>
            <a:schemeClr val="tx1"/>
          </a:solidFill>
          <a:latin typeface="Yandex Sans Text Regular" pitchFamily="2" charset="-52"/>
          <a:ea typeface="+mn-ea"/>
          <a:cs typeface="+mn-cs"/>
        </a:defRPr>
      </a:lvl2pPr>
      <a:lvl3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SzPct val="150000"/>
        <a:buFont typeface="Yandex Sans Text Light" panose="02000000000000000000" pitchFamily="2" charset="-52"/>
        <a:buChar char="›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Font typeface="+mj-lt"/>
        <a:buAutoNum type="arabicPeriod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3" pos="3593">
          <p15:clr>
            <a:srgbClr val="F26B43"/>
          </p15:clr>
        </p15:guide>
        <p15:guide id="25" pos="7920">
          <p15:clr>
            <a:srgbClr val="F26B43"/>
          </p15:clr>
        </p15:guide>
        <p15:guide id="27" pos="8401">
          <p15:clr>
            <a:srgbClr val="F26B43"/>
          </p15:clr>
        </p15:guide>
        <p15:guide id="28" pos="8641">
          <p15:clr>
            <a:srgbClr val="F26B43"/>
          </p15:clr>
        </p15:guide>
        <p15:guide id="29" pos="8881">
          <p15:clr>
            <a:srgbClr val="F26B43"/>
          </p15:clr>
        </p15:guide>
        <p15:guide id="30" pos="9122">
          <p15:clr>
            <a:srgbClr val="F26B43"/>
          </p15:clr>
        </p15:guide>
        <p15:guide id="31" pos="9362">
          <p15:clr>
            <a:srgbClr val="F26B43"/>
          </p15:clr>
        </p15:guide>
        <p15:guide id="32" pos="9603">
          <p15:clr>
            <a:srgbClr val="F26B43"/>
          </p15:clr>
        </p15:guide>
        <p15:guide id="33" pos="10083">
          <p15:clr>
            <a:srgbClr val="F26B43"/>
          </p15:clr>
        </p15:guide>
        <p15:guide id="34" pos="9843">
          <p15:clr>
            <a:srgbClr val="F26B43"/>
          </p15:clr>
        </p15:guide>
        <p15:guide id="35" pos="10324">
          <p15:clr>
            <a:srgbClr val="F26B43"/>
          </p15:clr>
        </p15:guide>
        <p15:guide id="36" pos="11516">
          <p15:clr>
            <a:srgbClr val="F26B43"/>
          </p15:clr>
        </p15:guide>
        <p15:guide id="37" pos="10804">
          <p15:clr>
            <a:srgbClr val="F26B43"/>
          </p15:clr>
        </p15:guide>
        <p15:guide id="38" pos="10564">
          <p15:clr>
            <a:srgbClr val="F26B43"/>
          </p15:clr>
        </p15:guide>
        <p15:guide id="39" pos="11045">
          <p15:clr>
            <a:srgbClr val="F26B43"/>
          </p15:clr>
        </p15:guide>
        <p15:guide id="40" pos="11285">
          <p15:clr>
            <a:srgbClr val="F26B43"/>
          </p15:clr>
        </p15:guide>
        <p15:guide id="41" pos="11766">
          <p15:clr>
            <a:srgbClr val="F26B43"/>
          </p15:clr>
        </p15:guide>
        <p15:guide id="42" pos="12006">
          <p15:clr>
            <a:srgbClr val="F26B43"/>
          </p15:clr>
        </p15:guide>
        <p15:guide id="43" pos="12487">
          <p15:clr>
            <a:srgbClr val="F26B43"/>
          </p15:clr>
        </p15:guide>
        <p15:guide id="44" pos="12247">
          <p15:clr>
            <a:srgbClr val="F26B43"/>
          </p15:clr>
        </p15:guide>
        <p15:guide id="45" pos="12727">
          <p15:clr>
            <a:srgbClr val="F26B43"/>
          </p15:clr>
        </p15:guide>
        <p15:guide id="46" pos="12968">
          <p15:clr>
            <a:srgbClr val="F26B43"/>
          </p15:clr>
        </p15:guide>
        <p15:guide id="47" pos="13208">
          <p15:clr>
            <a:srgbClr val="F26B43"/>
          </p15:clr>
        </p15:guide>
        <p15:guide id="48" orient="horz" pos="4320">
          <p15:clr>
            <a:srgbClr val="F26B43"/>
          </p15:clr>
        </p15:guide>
        <p15:guide id="49" orient="horz" pos="4080">
          <p15:clr>
            <a:srgbClr val="F26B43"/>
          </p15:clr>
        </p15:guide>
        <p15:guide id="50" orient="horz" pos="3839">
          <p15:clr>
            <a:srgbClr val="F26B43"/>
          </p15:clr>
        </p15:guide>
        <p15:guide id="51" orient="horz" pos="3118">
          <p15:clr>
            <a:srgbClr val="F26B43"/>
          </p15:clr>
        </p15:guide>
        <p15:guide id="52" orient="horz" pos="2878">
          <p15:clr>
            <a:srgbClr val="F26B43"/>
          </p15:clr>
        </p15:guide>
        <p15:guide id="53" orient="horz" pos="2637">
          <p15:clr>
            <a:srgbClr val="F26B43"/>
          </p15:clr>
        </p15:guide>
        <p15:guide id="54" orient="horz" pos="2397">
          <p15:clr>
            <a:srgbClr val="F26B43"/>
          </p15:clr>
        </p15:guide>
        <p15:guide id="55" orient="horz" pos="2157">
          <p15:clr>
            <a:srgbClr val="F26B43"/>
          </p15:clr>
        </p15:guide>
        <p15:guide id="56" orient="horz" pos="1916">
          <p15:clr>
            <a:srgbClr val="F26B43"/>
          </p15:clr>
        </p15:guide>
        <p15:guide id="57" orient="horz" pos="1195">
          <p15:clr>
            <a:srgbClr val="F26B43"/>
          </p15:clr>
        </p15:guide>
        <p15:guide id="58" orient="horz" pos="955">
          <p15:clr>
            <a:srgbClr val="F26B43"/>
          </p15:clr>
        </p15:guide>
        <p15:guide id="59" orient="horz" pos="714">
          <p15:clr>
            <a:srgbClr val="F26B43"/>
          </p15:clr>
        </p15:guide>
        <p15:guide id="62" orient="horz" pos="4560">
          <p15:clr>
            <a:srgbClr val="F26B43"/>
          </p15:clr>
        </p15:guide>
        <p15:guide id="63" orient="horz" pos="4801">
          <p15:clr>
            <a:srgbClr val="F26B43"/>
          </p15:clr>
        </p15:guide>
        <p15:guide id="64" orient="horz" pos="5282">
          <p15:clr>
            <a:srgbClr val="F26B43"/>
          </p15:clr>
        </p15:guide>
        <p15:guide id="65" orient="horz" pos="5522">
          <p15:clr>
            <a:srgbClr val="F26B43"/>
          </p15:clr>
        </p15:guide>
        <p15:guide id="66" orient="horz" pos="5762">
          <p15:clr>
            <a:srgbClr val="F26B43"/>
          </p15:clr>
        </p15:guide>
        <p15:guide id="67" orient="horz" pos="6003">
          <p15:clr>
            <a:srgbClr val="F26B43"/>
          </p15:clr>
        </p15:guide>
        <p15:guide id="68" orient="horz" pos="6243">
          <p15:clr>
            <a:srgbClr val="F26B43"/>
          </p15:clr>
        </p15:guide>
        <p15:guide id="69" orient="horz" pos="6483">
          <p15:clr>
            <a:srgbClr val="F26B43"/>
          </p15:clr>
        </p15:guide>
        <p15:guide id="70" orient="horz" pos="6724">
          <p15:clr>
            <a:srgbClr val="F26B43"/>
          </p15:clr>
        </p15:guide>
        <p15:guide id="71" orient="horz" pos="6964">
          <p15:clr>
            <a:srgbClr val="F26B43"/>
          </p15:clr>
        </p15:guide>
        <p15:guide id="72" orient="horz" pos="7685">
          <p15:clr>
            <a:srgbClr val="F26B43"/>
          </p15:clr>
        </p15:guide>
        <p15:guide id="73" orient="horz" pos="7445">
          <p15:clr>
            <a:srgbClr val="F26B43"/>
          </p15:clr>
        </p15:guide>
        <p15:guide id="74" orient="horz" pos="7205">
          <p15:clr>
            <a:srgbClr val="F26B43"/>
          </p15:clr>
        </p15:guide>
        <p15:guide id="75" pos="8160">
          <p15:clr>
            <a:srgbClr val="F26B43"/>
          </p15:clr>
        </p15:guide>
        <p15:guide id="76" orient="horz" pos="3599">
          <p15:clr>
            <a:srgbClr val="F26B43"/>
          </p15:clr>
        </p15:guide>
        <p15:guide id="77" orient="horz" pos="3358">
          <p15:clr>
            <a:srgbClr val="F26B43"/>
          </p15:clr>
        </p15:guide>
        <p15:guide id="78" orient="horz" pos="5041">
          <p15:clr>
            <a:srgbClr val="F26B43"/>
          </p15:clr>
        </p15:guide>
        <p15:guide id="79" pos="2391">
          <p15:clr>
            <a:srgbClr val="F26B43"/>
          </p15:clr>
        </p15:guide>
        <p15:guide id="80" pos="2151">
          <p15:clr>
            <a:srgbClr val="F26B43"/>
          </p15:clr>
        </p15:guide>
        <p15:guide id="81" pos="1910">
          <p15:clr>
            <a:srgbClr val="F26B43"/>
          </p15:clr>
        </p15:guide>
        <p15:guide id="82" pos="1670">
          <p15:clr>
            <a:srgbClr val="F26B43"/>
          </p15:clr>
        </p15:guide>
        <p15:guide id="83" pos="1430">
          <p15:clr>
            <a:srgbClr val="F26B43"/>
          </p15:clr>
        </p15:guide>
        <p15:guide id="84" pos="1189">
          <p15:clr>
            <a:srgbClr val="F26B43"/>
          </p15:clr>
        </p15:guide>
        <p15:guide id="85" pos="949">
          <p15:clr>
            <a:srgbClr val="F26B43"/>
          </p15:clr>
        </p15:guide>
        <p15:guide id="86" pos="709">
          <p15:clr>
            <a:srgbClr val="F26B43"/>
          </p15:clr>
        </p15:guide>
        <p15:guide id="87" pos="13449">
          <p15:clr>
            <a:srgbClr val="F26B43"/>
          </p15:clr>
        </p15:guide>
        <p15:guide id="88" pos="13689">
          <p15:clr>
            <a:srgbClr val="F26B43"/>
          </p15:clr>
        </p15:guide>
        <p15:guide id="89" pos="13929">
          <p15:clr>
            <a:srgbClr val="F26B43"/>
          </p15:clr>
        </p15:guide>
        <p15:guide id="90" pos="14170">
          <p15:clr>
            <a:srgbClr val="F26B43"/>
          </p15:clr>
        </p15:guide>
        <p15:guide id="91" pos="14410">
          <p15:clr>
            <a:srgbClr val="F26B43"/>
          </p15:clr>
        </p15:guide>
        <p15:guide id="92" pos="14650">
          <p15:clr>
            <a:srgbClr val="F26B43"/>
          </p15:clr>
        </p15:guide>
        <p15:guide id="93" orient="horz" pos="47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8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" y="12801600"/>
            <a:ext cx="2438241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12668632"/>
            <a:ext cx="24382415" cy="1319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3691468"/>
            <a:ext cx="20115491" cy="80467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418" y="12919571"/>
            <a:ext cx="494422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rgbClr val="FFFFFF"/>
                </a:solidFill>
              </a:defRPr>
            </a:lvl1pPr>
          </a:lstStyle>
          <a:p>
            <a:fld id="{EACFBAFB-39FB-4B0A-9AFB-4D6D645A8BE6}" type="datetimeFigureOut">
              <a:rPr lang="en-CA" smtClean="0"/>
              <a:t>2018-04-16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371890" y="12919571"/>
            <a:ext cx="964498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cap="all" baseline="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799628" y="12919571"/>
            <a:ext cx="2623879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0">
                <a:solidFill>
                  <a:srgbClr val="FFFFFF"/>
                </a:solidFill>
              </a:defRPr>
            </a:lvl1pPr>
          </a:lstStyle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2386908" y="3475690"/>
            <a:ext cx="1993262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72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  <p:sldLayoutId id="2147483765" r:id="rId25"/>
    <p:sldLayoutId id="2147483766" r:id="rId26"/>
  </p:sldLayoutIdLst>
  <p:timing>
    <p:tnLst>
      <p:par>
        <p:cTn id="1" dur="indefinite" restart="never" nodeType="tmRoot"/>
      </p:par>
    </p:tnLst>
  </p:timing>
  <p:txStyles>
    <p:titleStyle>
      <a:lvl1pPr algn="l" defTabSz="1828709" rtl="0" eaLnBrk="1" latinLnBrk="0" hangingPunct="1">
        <a:lnSpc>
          <a:spcPct val="85000"/>
        </a:lnSpc>
        <a:spcBef>
          <a:spcPct val="0"/>
        </a:spcBef>
        <a:buNone/>
        <a:defRPr sz="9600" kern="1200" spc="-1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82871" indent="-182871" algn="l" defTabSz="1828709" rtl="0" eaLnBrk="1" latinLnBrk="0" hangingPunct="1">
        <a:lnSpc>
          <a:spcPct val="90000"/>
        </a:lnSpc>
        <a:spcBef>
          <a:spcPts val="2400"/>
        </a:spcBef>
        <a:spcAft>
          <a:spcPts val="4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4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68058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3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33799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499541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65283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19989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59987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99985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39983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atterns.yandex-team.ru/presentati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55.emf"/><Relationship Id="rId7" Type="http://schemas.openxmlformats.org/officeDocument/2006/relationships/image" Target="../media/image59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56.emf"/><Relationship Id="rId9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F6C8C0-C266-5C4E-9046-BB97D282CABE}"/>
              </a:ext>
            </a:extLst>
          </p:cNvPr>
          <p:cNvSpPr txBox="1"/>
          <p:nvPr/>
        </p:nvSpPr>
        <p:spPr>
          <a:xfrm>
            <a:off x="2385392" y="8002800"/>
            <a:ext cx="839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600" baseline="0" dirty="0">
                <a:solidFill>
                  <a:sysClr val="windowText" lastClr="000000"/>
                </a:solidFill>
                <a:hlinkClick r:id="rId3"/>
              </a:rPr>
              <a:t>patterns.yandex-team.ru/presentations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9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518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makes C++ C++?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Chapter 17  - Objects and Classes</a:t>
            </a:r>
          </a:p>
          <a:p>
            <a:r>
              <a:rPr lang="en-CA" dirty="0" smtClean="0"/>
              <a:t>Chapter 20 – Operator Overloading</a:t>
            </a:r>
          </a:p>
          <a:p>
            <a:r>
              <a:rPr lang="en-CA" dirty="0" smtClean="0"/>
              <a:t>Chapter 25 – Using Templates</a:t>
            </a:r>
          </a:p>
          <a:p>
            <a:r>
              <a:rPr lang="en-CA" dirty="0" smtClean="0"/>
              <a:t>Chapter 30 – </a:t>
            </a:r>
            <a:r>
              <a:rPr lang="en-CA" dirty="0" err="1" smtClean="0"/>
              <a:t>const</a:t>
            </a:r>
            <a:endParaRPr lang="en-CA" dirty="0" smtClean="0"/>
          </a:p>
          <a:p>
            <a:r>
              <a:rPr lang="en-CA" dirty="0" smtClean="0"/>
              <a:t>Chapter 40 – Exceptions </a:t>
            </a:r>
          </a:p>
          <a:p>
            <a:r>
              <a:rPr lang="en-CA" dirty="0" smtClean="0"/>
              <a:t>Chapter 50 – The Standard Library</a:t>
            </a:r>
          </a:p>
          <a:p>
            <a:r>
              <a:rPr lang="en-CA" dirty="0" smtClean="0"/>
              <a:t>Chapter 100 - Lambdas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977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Kate Gregory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125539" y="3048001"/>
            <a:ext cx="22131336" cy="7250114"/>
          </a:xfrm>
        </p:spPr>
        <p:txBody>
          <a:bodyPr/>
          <a:lstStyle/>
          <a:p>
            <a:r>
              <a:rPr lang="ru-RU" sz="11500" dirty="0" smtClean="0"/>
              <a:t>Концентрация на нюансах</a:t>
            </a:r>
          </a:p>
          <a:p>
            <a:r>
              <a:rPr lang="ru-RU" sz="11500" dirty="0" smtClean="0"/>
              <a:t>с самого начала заставляет</a:t>
            </a:r>
          </a:p>
          <a:p>
            <a:r>
              <a:rPr lang="ru-RU" sz="11500" dirty="0" smtClean="0"/>
              <a:t>думать, что </a:t>
            </a:r>
            <a:r>
              <a:rPr lang="en-US" sz="11500" dirty="0" smtClean="0"/>
              <a:t>C++ </a:t>
            </a:r>
            <a:r>
              <a:rPr lang="ru-RU" sz="11500" dirty="0" smtClean="0"/>
              <a:t>—</a:t>
            </a:r>
            <a:r>
              <a:rPr lang="en-US" sz="11500" dirty="0" smtClean="0"/>
              <a:t> </a:t>
            </a:r>
            <a:r>
              <a:rPr lang="ru-RU" sz="11500" dirty="0" smtClean="0"/>
              <a:t>это сложно</a:t>
            </a:r>
            <a:endParaRPr lang="ru-RU" sz="11500" dirty="0"/>
          </a:p>
        </p:txBody>
      </p:sp>
    </p:spTree>
    <p:extLst>
      <p:ext uri="{BB962C8B-B14F-4D97-AF65-F5344CB8AC3E}">
        <p14:creationId xmlns:p14="http://schemas.microsoft.com/office/powerpoint/2010/main" val="155781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Наши ошибки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Каждая тема с самого начала разбиралась во всех подробностях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Мы делали </a:t>
            </a:r>
            <a:r>
              <a:rPr lang="ru-RU" dirty="0" err="1" smtClean="0"/>
              <a:t>видеосправочник</a:t>
            </a:r>
            <a:r>
              <a:rPr lang="ru-RU" dirty="0" smtClean="0"/>
              <a:t> по </a:t>
            </a:r>
            <a:r>
              <a:rPr lang="en-US" dirty="0" smtClean="0"/>
              <a:t>C++</a:t>
            </a:r>
          </a:p>
          <a:p>
            <a:pPr lvl="2"/>
            <a:r>
              <a:rPr lang="en-US" dirty="0" err="1"/>
              <a:t>Stroustrup</a:t>
            </a:r>
            <a:r>
              <a:rPr lang="en-US" dirty="0"/>
              <a:t>: </a:t>
            </a:r>
            <a:r>
              <a:rPr lang="en-US" dirty="0" smtClean="0"/>
              <a:t>«Don't </a:t>
            </a:r>
            <a:r>
              <a:rPr lang="en-US" dirty="0"/>
              <a:t>teach features. The standard says what's valid, not what's </a:t>
            </a:r>
            <a:r>
              <a:rPr lang="en-US" dirty="0" smtClean="0"/>
              <a:t>useful»</a:t>
            </a:r>
          </a:p>
          <a:p>
            <a:pPr lvl="1"/>
            <a:endParaRPr lang="en-US" dirty="0" smtClean="0"/>
          </a:p>
          <a:p>
            <a:pPr lvl="1"/>
            <a:r>
              <a:rPr lang="ru-RU" dirty="0" smtClean="0"/>
              <a:t>Мы </a:t>
            </a:r>
            <a:r>
              <a:rPr lang="ru-RU" dirty="0"/>
              <a:t>пали </a:t>
            </a:r>
            <a:r>
              <a:rPr lang="ru-RU" dirty="0" smtClean="0"/>
              <a:t>жертвой</a:t>
            </a:r>
            <a:r>
              <a:rPr lang="en-US" dirty="0" smtClean="0"/>
              <a:t> </a:t>
            </a:r>
            <a:r>
              <a:rPr lang="ru-RU" dirty="0" smtClean="0"/>
              <a:t>собственной </a:t>
            </a:r>
            <a:r>
              <a:rPr lang="ru-RU" dirty="0"/>
              <a:t>экспертизы</a:t>
            </a:r>
            <a:endParaRPr lang="en-US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713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4792395"/>
              </p:ext>
            </p:extLst>
          </p:nvPr>
        </p:nvGraphicFramePr>
        <p:xfrm>
          <a:off x="1143000" y="3048000"/>
          <a:ext cx="22112291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7547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</a:t>
                      </a:r>
                      <a:r>
                        <a:rPr lang="ru-RU" baseline="0" dirty="0" smtClean="0"/>
                        <a:t> пояс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17" name="Скругленная прямоугольная выноска 16"/>
          <p:cNvSpPr/>
          <p:nvPr/>
        </p:nvSpPr>
        <p:spPr>
          <a:xfrm>
            <a:off x="4177606" y="3805200"/>
            <a:ext cx="7250807" cy="1908138"/>
          </a:xfrm>
          <a:prstGeom prst="wedgeRoundRectCallout">
            <a:avLst>
              <a:gd name="adj1" fmla="val -18787"/>
              <a:gd name="adj2" fmla="val 279156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dirty="0" smtClean="0">
                <a:solidFill>
                  <a:schemeClr val="bg1"/>
                </a:solidFill>
              </a:rPr>
              <a:t>auto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14</a:t>
            </a:fld>
            <a:endParaRPr lang="ru-RU"/>
          </a:p>
        </p:txBody>
      </p:sp>
      <p:sp>
        <p:nvSpPr>
          <p:cNvPr id="3" name="Скругленная прямоугольная выноска 2"/>
          <p:cNvSpPr/>
          <p:nvPr/>
        </p:nvSpPr>
        <p:spPr>
          <a:xfrm>
            <a:off x="13320850" y="3957425"/>
            <a:ext cx="9921600" cy="2900575"/>
          </a:xfrm>
          <a:prstGeom prst="wedgeRoundRectCallout">
            <a:avLst>
              <a:gd name="adj1" fmla="val -51575"/>
              <a:gd name="adj2" fmla="val 102488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Мы собираемся рассказать людям про </a:t>
            </a:r>
            <a:r>
              <a:rPr lang="en-US" b="1" dirty="0" smtClean="0">
                <a:solidFill>
                  <a:schemeClr val="bg1"/>
                </a:solidFill>
              </a:rPr>
              <a:t>map</a:t>
            </a:r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ru-RU" b="1" dirty="0">
                <a:solidFill>
                  <a:schemeClr val="bg1"/>
                </a:solidFill>
              </a:rPr>
              <a:t>на 7-й неделе изучения С++! Какой </a:t>
            </a:r>
            <a:r>
              <a:rPr lang="ru-RU" b="1" dirty="0" err="1">
                <a:solidFill>
                  <a:schemeClr val="bg1"/>
                </a:solidFill>
              </a:rPr>
              <a:t>питонист</a:t>
            </a:r>
            <a:r>
              <a:rPr lang="ru-RU" b="1" dirty="0">
                <a:solidFill>
                  <a:schemeClr val="bg1"/>
                </a:solidFill>
              </a:rPr>
              <a:t> будет проходить наш курс, если у нас словарь всплывает через 1,5 месяца?</a:t>
            </a:r>
            <a:endParaRPr lang="ru-RU" b="1" dirty="0" smtClean="0">
              <a:solidFill>
                <a:schemeClr val="bg1"/>
              </a:solidFill>
            </a:endParaRPr>
          </a:p>
        </p:txBody>
      </p:sp>
      <p:sp>
        <p:nvSpPr>
          <p:cNvPr id="13" name="Скругленная прямоугольная выноска 12"/>
          <p:cNvSpPr/>
          <p:nvPr/>
        </p:nvSpPr>
        <p:spPr>
          <a:xfrm>
            <a:off x="16388806" y="9910763"/>
            <a:ext cx="6886263" cy="1908138"/>
          </a:xfrm>
          <a:prstGeom prst="wedgeRoundRectCallout">
            <a:avLst>
              <a:gd name="adj1" fmla="val -162772"/>
              <a:gd name="adj2" fmla="val -291521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5" name="Скругленная прямоугольная выноска 14"/>
          <p:cNvSpPr/>
          <p:nvPr/>
        </p:nvSpPr>
        <p:spPr>
          <a:xfrm>
            <a:off x="16388806" y="9910800"/>
            <a:ext cx="6886263" cy="1908138"/>
          </a:xfrm>
          <a:prstGeom prst="wedgeRoundRectCallout">
            <a:avLst>
              <a:gd name="adj1" fmla="val -82560"/>
              <a:gd name="adj2" fmla="val -45953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6" name="Скругленная прямоугольная выноска 15"/>
          <p:cNvSpPr/>
          <p:nvPr/>
        </p:nvSpPr>
        <p:spPr>
          <a:xfrm>
            <a:off x="4177606" y="3805275"/>
            <a:ext cx="7250807" cy="1908138"/>
          </a:xfrm>
          <a:prstGeom prst="wedgeRoundRectCallout">
            <a:avLst>
              <a:gd name="adj1" fmla="val 152837"/>
              <a:gd name="adj2" fmla="val 285558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dirty="0" smtClean="0">
                <a:solidFill>
                  <a:schemeClr val="bg1"/>
                </a:solidFill>
              </a:rPr>
              <a:t>auto</a:t>
            </a:r>
            <a:endParaRPr lang="ru-RU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54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  <p:bldP spid="3" grpId="1" animBg="1"/>
      <p:bldP spid="13" grpId="0" animBg="1"/>
      <p:bldP spid="13" grpId="1" animBg="1"/>
      <p:bldP spid="15" grpId="0" animBg="1"/>
      <p:bldP spid="15" grpId="1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итоге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Через 3 месяца работы,</a:t>
            </a:r>
          </a:p>
          <a:p>
            <a:pPr lvl="2"/>
            <a:r>
              <a:rPr lang="ru-RU" dirty="0" smtClean="0"/>
              <a:t>сняв больше половины первого курса,</a:t>
            </a:r>
          </a:p>
          <a:p>
            <a:pPr lvl="2"/>
            <a:r>
              <a:rPr lang="ru-RU" dirty="0" smtClean="0"/>
              <a:t>в условиях поджимающих сроков</a:t>
            </a:r>
          </a:p>
          <a:p>
            <a:pPr lvl="2"/>
            <a:r>
              <a:rPr lang="ru-RU" dirty="0" smtClean="0"/>
              <a:t>… мы выкинули весь материал на помойку и начали сначала</a:t>
            </a:r>
          </a:p>
          <a:p>
            <a:pPr lvl="2"/>
            <a:endParaRPr lang="ru-RU" dirty="0"/>
          </a:p>
          <a:p>
            <a:pPr lvl="1"/>
            <a:r>
              <a:rPr lang="ru-RU" dirty="0" smtClean="0"/>
              <a:t>И это было лучшее решение!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738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Забрать с собой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0207288" cy="9158288"/>
          </a:xfrm>
        </p:spPr>
        <p:txBody>
          <a:bodyPr/>
          <a:lstStyle/>
          <a:p>
            <a:pPr lvl="1"/>
            <a:r>
              <a:rPr lang="ru-RU" dirty="0" smtClean="0"/>
              <a:t>Как только вы поняли, что у вас получается               — остановитесь </a:t>
            </a:r>
          </a:p>
          <a:p>
            <a:pPr lvl="1"/>
            <a:r>
              <a:rPr lang="ru-RU" dirty="0" smtClean="0"/>
              <a:t>и попробуйте что-то поменять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Для этого нужно обладать мужеством, потому что не все </a:t>
            </a:r>
            <a:r>
              <a:rPr lang="ru-RU" dirty="0" smtClean="0"/>
              <a:t>примут</a:t>
            </a:r>
          </a:p>
          <a:p>
            <a:pPr lvl="1"/>
            <a:r>
              <a:rPr lang="ru-RU" dirty="0" smtClean="0"/>
              <a:t>ваше решение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16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1082" y="4949825"/>
            <a:ext cx="15716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9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 smtClean="0"/>
              <a:t>Этот </a:t>
            </a:r>
            <a:r>
              <a:rPr lang="ru-RU" dirty="0"/>
              <a:t>курс показал </a:t>
            </a:r>
            <a:r>
              <a:rPr lang="ru-RU" dirty="0" smtClean="0"/>
              <a:t>мне</a:t>
            </a:r>
            <a:endParaRPr lang="en-US" dirty="0" smtClean="0"/>
          </a:p>
          <a:p>
            <a:r>
              <a:rPr lang="ru-RU" dirty="0" smtClean="0"/>
              <a:t>нормальный </a:t>
            </a:r>
            <a:r>
              <a:rPr lang="ru-RU" dirty="0"/>
              <a:t>C++, а </a:t>
            </a:r>
            <a:r>
              <a:rPr lang="ru-RU" dirty="0" smtClean="0"/>
              <a:t>не</a:t>
            </a:r>
            <a:endParaRPr lang="en-US" dirty="0" smtClean="0"/>
          </a:p>
          <a:p>
            <a:r>
              <a:rPr lang="ru-RU" dirty="0" smtClean="0"/>
              <a:t>тот</a:t>
            </a:r>
            <a:r>
              <a:rPr lang="ru-RU" dirty="0"/>
              <a:t>, которому </a:t>
            </a:r>
            <a:r>
              <a:rPr lang="ru-RU" dirty="0" smtClean="0"/>
              <a:t>меня</a:t>
            </a:r>
            <a:endParaRPr lang="en-US" dirty="0" smtClean="0"/>
          </a:p>
          <a:p>
            <a:r>
              <a:rPr lang="ru-RU" dirty="0" smtClean="0"/>
              <a:t>учили </a:t>
            </a:r>
            <a:r>
              <a:rPr lang="ru-RU" dirty="0"/>
              <a:t>в университете.</a:t>
            </a:r>
          </a:p>
        </p:txBody>
      </p:sp>
    </p:spTree>
    <p:extLst>
      <p:ext uri="{BB962C8B-B14F-4D97-AF65-F5344CB8AC3E}">
        <p14:creationId xmlns:p14="http://schemas.microsoft.com/office/powerpoint/2010/main" val="304101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/>
              <a:t>Как же у меня </a:t>
            </a:r>
            <a:r>
              <a:rPr lang="ru-RU" dirty="0" smtClean="0"/>
              <a:t>отлегло</a:t>
            </a:r>
          </a:p>
          <a:p>
            <a:r>
              <a:rPr lang="ru-RU" dirty="0" smtClean="0"/>
              <a:t>от </a:t>
            </a:r>
            <a:r>
              <a:rPr lang="ru-RU" dirty="0"/>
              <a:t>сердца, когда понял</a:t>
            </a:r>
            <a:r>
              <a:rPr lang="ru-RU" dirty="0" smtClean="0"/>
              <a:t>,</a:t>
            </a:r>
          </a:p>
          <a:p>
            <a:r>
              <a:rPr lang="ru-RU" dirty="0" smtClean="0"/>
              <a:t>что С</a:t>
            </a:r>
            <a:r>
              <a:rPr lang="ru-RU" dirty="0"/>
              <a:t>++ </a:t>
            </a:r>
            <a:r>
              <a:rPr lang="ru-RU" dirty="0" smtClean="0"/>
              <a:t>—</a:t>
            </a:r>
            <a:r>
              <a:rPr lang="en-US" dirty="0" smtClean="0"/>
              <a:t> </a:t>
            </a:r>
            <a:r>
              <a:rPr lang="ru-RU" dirty="0" smtClean="0"/>
              <a:t>язык очень</a:t>
            </a:r>
          </a:p>
          <a:p>
            <a:r>
              <a:rPr lang="ru-RU" dirty="0" smtClean="0"/>
              <a:t>даже высокого уровня!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716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61286"/>
              </p:ext>
            </p:extLst>
          </p:nvPr>
        </p:nvGraphicFramePr>
        <p:xfrm>
          <a:off x="1143000" y="3048000"/>
          <a:ext cx="22131342" cy="9418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89806">
                  <a:extLst>
                    <a:ext uri="{9D8B030D-6E8A-4147-A177-3AD203B41FA5}">
                      <a16:colId xmlns:a16="http://schemas.microsoft.com/office/drawing/2014/main" val="1331546803"/>
                    </a:ext>
                  </a:extLst>
                </a:gridCol>
                <a:gridCol w="5724000">
                  <a:extLst>
                    <a:ext uri="{9D8B030D-6E8A-4147-A177-3AD203B41FA5}">
                      <a16:colId xmlns:a16="http://schemas.microsoft.com/office/drawing/2014/main" val="592452860"/>
                    </a:ext>
                  </a:extLst>
                </a:gridCol>
                <a:gridCol w="4396768">
                  <a:extLst>
                    <a:ext uri="{9D8B030D-6E8A-4147-A177-3AD203B41FA5}">
                      <a16:colId xmlns:a16="http://schemas.microsoft.com/office/drawing/2014/main" val="2855384874"/>
                    </a:ext>
                  </a:extLst>
                </a:gridCol>
                <a:gridCol w="5524832">
                  <a:extLst>
                    <a:ext uri="{9D8B030D-6E8A-4147-A177-3AD203B41FA5}">
                      <a16:colId xmlns:a16="http://schemas.microsoft.com/office/drawing/2014/main" val="1283034067"/>
                    </a:ext>
                  </a:extLst>
                </a:gridCol>
                <a:gridCol w="4595936">
                  <a:extLst>
                    <a:ext uri="{9D8B030D-6E8A-4147-A177-3AD203B41FA5}">
                      <a16:colId xmlns:a16="http://schemas.microsoft.com/office/drawing/2014/main" val="1207319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 пояс</a:t>
                      </a:r>
                      <a:endParaRPr lang="ru-RU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Коричневый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7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Обзор возможностей</a:t>
                      </a:r>
                      <a:r>
                        <a:rPr lang="ru-RU" baseline="0" dirty="0" smtClean="0"/>
                        <a:t> С++</a:t>
                      </a:r>
                    </a:p>
                    <a:p>
                      <a:pPr algn="ctr"/>
                      <a:r>
                        <a:rPr lang="ru-RU" baseline="0" dirty="0" smtClean="0"/>
                        <a:t>Тестирование и отладка</a:t>
                      </a:r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if, for, while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Целые</a:t>
                      </a:r>
                      <a:r>
                        <a:rPr lang="ru-RU" baseline="0" dirty="0" smtClean="0"/>
                        <a:t> типы</a:t>
                      </a:r>
                    </a:p>
                    <a:p>
                      <a:pPr algn="ctr"/>
                      <a:r>
                        <a:rPr lang="en-US" baseline="0" dirty="0" smtClean="0"/>
                        <a:t>pair </a:t>
                      </a:r>
                      <a:r>
                        <a:rPr lang="ru-RU" baseline="0" dirty="0" smtClean="0"/>
                        <a:t>и </a:t>
                      </a:r>
                      <a:r>
                        <a:rPr lang="en-US" baseline="0" dirty="0" smtClean="0"/>
                        <a:t>tuple</a:t>
                      </a:r>
                    </a:p>
                    <a:p>
                      <a:pPr algn="ctr"/>
                      <a:r>
                        <a:rPr lang="ru-RU" baseline="0" dirty="0" smtClean="0"/>
                        <a:t>Шаблоны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 в макросы</a:t>
                      </a:r>
                    </a:p>
                    <a:p>
                      <a:pPr algn="ctr"/>
                      <a:r>
                        <a:rPr lang="ru-RU" dirty="0" smtClean="0"/>
                        <a:t>Шаблоны классов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Принципы</a:t>
                      </a:r>
                      <a:r>
                        <a:rPr lang="ru-RU" baseline="0" dirty="0" smtClean="0"/>
                        <a:t> оптимизации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Устройство ассоциативных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контейнеров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6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</a:t>
                      </a:r>
                      <a:r>
                        <a:rPr lang="ru-RU" dirty="0" smtClean="0"/>
                        <a:t>Функции, ссылки, </a:t>
                      </a:r>
                      <a:r>
                        <a:rPr lang="en-US" dirty="0" err="1" smtClean="0"/>
                        <a:t>const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vector, map,</a:t>
                      </a:r>
                      <a:r>
                        <a:rPr lang="en-US" baseline="0" dirty="0" smtClean="0"/>
                        <a:t>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Юнит-тестирование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aseline="0" dirty="0" smtClean="0"/>
                        <a:t>Сложность алгоритмов</a:t>
                      </a:r>
                      <a:endParaRPr lang="en-US" baseline="0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Модель памяти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«Умные» указатели</a:t>
                      </a:r>
                    </a:p>
                    <a:p>
                      <a:pPr algn="ctr"/>
                      <a:r>
                        <a:rPr lang="ru-RU" dirty="0" smtClean="0"/>
                        <a:t>Владение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026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sort, count, </a:t>
                      </a:r>
                      <a:r>
                        <a:rPr lang="en-US" dirty="0" err="1" smtClean="0"/>
                        <a:t>count_if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Пользовательские типы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Многофайловые</a:t>
                      </a:r>
                      <a:r>
                        <a:rPr lang="ru-RU" baseline="0" dirty="0" smtClean="0"/>
                        <a:t> проекты</a:t>
                      </a:r>
                    </a:p>
                    <a:p>
                      <a:pPr algn="ctr"/>
                      <a:r>
                        <a:rPr lang="en-US" baseline="0" dirty="0" smtClean="0"/>
                        <a:t>ODR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Move-</a:t>
                      </a:r>
                      <a:r>
                        <a:rPr lang="ru-RU" dirty="0" smtClean="0"/>
                        <a:t>семантика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RAII</a:t>
                      </a:r>
                    </a:p>
                    <a:p>
                      <a:pPr algn="ctr"/>
                      <a:r>
                        <a:rPr lang="en-US" dirty="0" smtClean="0"/>
                        <a:t>exception safety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94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ru-RU" dirty="0" smtClean="0"/>
                        <a:t>Перегрузка</a:t>
                      </a:r>
                      <a:r>
                        <a:rPr lang="ru-RU" baseline="0" dirty="0" smtClean="0"/>
                        <a:t> операторов</a:t>
                      </a:r>
                    </a:p>
                    <a:p>
                      <a:pPr algn="ctr"/>
                      <a:r>
                        <a:rPr lang="ru-RU" baseline="0" dirty="0" smtClean="0"/>
                        <a:t>Исключения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Итераторы</a:t>
                      </a:r>
                      <a:endParaRPr lang="ru-RU" baseline="0" dirty="0" smtClean="0"/>
                    </a:p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queue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Устройство линейных контейнеров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-correctness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Compile time</a:t>
                      </a:r>
                      <a:r>
                        <a:rPr lang="en-US" baseline="0" dirty="0" smtClean="0"/>
                        <a:t>  vs runtime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5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Наследование</a:t>
                      </a:r>
                    </a:p>
                    <a:p>
                      <a:pPr algn="ctr"/>
                      <a:r>
                        <a:rPr lang="ru-RU" dirty="0" smtClean="0"/>
                        <a:t>Полиморфизм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</a:t>
                      </a:r>
                      <a:r>
                        <a:rPr lang="ru-RU" baseline="0" dirty="0" smtClean="0"/>
                        <a:t> в  </a:t>
                      </a:r>
                      <a:r>
                        <a:rPr lang="ru-RU" baseline="0" dirty="0" err="1" smtClean="0"/>
                        <a:t>многопоточность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84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601987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Программа курсов после перезагрузки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19</a:t>
            </a:fld>
            <a:endParaRPr lang="ru-RU"/>
          </a:p>
        </p:txBody>
      </p:sp>
      <p:sp>
        <p:nvSpPr>
          <p:cNvPr id="9" name="Скругленная прямоугольная выноска 8"/>
          <p:cNvSpPr/>
          <p:nvPr/>
        </p:nvSpPr>
        <p:spPr>
          <a:xfrm>
            <a:off x="10282957" y="6476575"/>
            <a:ext cx="8776568" cy="2289600"/>
          </a:xfrm>
          <a:prstGeom prst="wedgeRoundRectCallout">
            <a:avLst>
              <a:gd name="adj1" fmla="val -69721"/>
              <a:gd name="adj2" fmla="val -146402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vector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map </a:t>
            </a:r>
            <a:r>
              <a:rPr lang="ru-RU" dirty="0" smtClean="0">
                <a:solidFill>
                  <a:schemeClr val="tx1"/>
                </a:solidFill>
              </a:rPr>
              <a:t>появляются во 2-м видео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sort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count — </a:t>
            </a:r>
            <a:r>
              <a:rPr lang="ru-RU" dirty="0" smtClean="0">
                <a:solidFill>
                  <a:schemeClr val="tx1"/>
                </a:solidFill>
              </a:rPr>
              <a:t>в 4-м</a:t>
            </a:r>
          </a:p>
        </p:txBody>
      </p:sp>
    </p:spTree>
    <p:extLst>
      <p:ext uri="{BB962C8B-B14F-4D97-AF65-F5344CB8AC3E}">
        <p14:creationId xmlns:p14="http://schemas.microsoft.com/office/powerpoint/2010/main" val="130525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06" cy="7249764"/>
          </a:xfrm>
        </p:spPr>
        <p:txBody>
          <a:bodyPr/>
          <a:lstStyle/>
          <a:p>
            <a:r>
              <a:rPr lang="ru-RU" dirty="0"/>
              <a:t>Как научить языку C++: опыт создания курсов на </a:t>
            </a:r>
            <a:r>
              <a:rPr lang="ru-RU" dirty="0" err="1"/>
              <a:t>Coursera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Илья </a:t>
            </a:r>
            <a:r>
              <a:rPr lang="ru-RU" dirty="0" smtClean="0"/>
              <a:t>Шишков, старший разработчик</a:t>
            </a:r>
            <a:endParaRPr lang="ru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Рисунок 4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84056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97"/>
          <p:cNvSpPr>
            <a:spLocks noChangeArrowheads="1"/>
          </p:cNvSpPr>
          <p:nvPr/>
        </p:nvSpPr>
        <p:spPr bwMode="auto">
          <a:xfrm>
            <a:off x="18948401" y="10656888"/>
            <a:ext cx="426720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Финальный проект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6" name="Rectangle 100"/>
          <p:cNvSpPr>
            <a:spLocks noChangeArrowheads="1"/>
          </p:cNvSpPr>
          <p:nvPr/>
        </p:nvSpPr>
        <p:spPr bwMode="auto">
          <a:xfrm>
            <a:off x="13889038" y="11842750"/>
            <a:ext cx="426720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Финальный проект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5" name="Rectangle 99"/>
          <p:cNvSpPr>
            <a:spLocks noChangeArrowheads="1"/>
          </p:cNvSpPr>
          <p:nvPr/>
        </p:nvSpPr>
        <p:spPr bwMode="auto">
          <a:xfrm>
            <a:off x="8929688" y="11842750"/>
            <a:ext cx="42656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Финальный проект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7" name="Rectangle 91"/>
          <p:cNvSpPr>
            <a:spLocks noChangeArrowheads="1"/>
          </p:cNvSpPr>
          <p:nvPr/>
        </p:nvSpPr>
        <p:spPr bwMode="auto">
          <a:xfrm>
            <a:off x="3868738" y="10656888"/>
            <a:ext cx="426720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Финальный проект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Программа курсов после перезагрузки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20</a:t>
            </a:fld>
            <a:endParaRPr lang="ru-RU"/>
          </a:p>
        </p:txBody>
      </p:sp>
      <p:sp>
        <p:nvSpPr>
          <p:cNvPr id="10" name="AutoShape 3"/>
          <p:cNvSpPr>
            <a:spLocks noChangeAspect="1" noChangeArrowheads="1" noTextEdit="1"/>
          </p:cNvSpPr>
          <p:nvPr/>
        </p:nvSpPr>
        <p:spPr bwMode="auto">
          <a:xfrm>
            <a:off x="1125538" y="2965450"/>
            <a:ext cx="22148800" cy="968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8742363" y="3052763"/>
            <a:ext cx="4395788" cy="636588"/>
          </a:xfrm>
          <a:prstGeom prst="rect">
            <a:avLst/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3138151" y="3052763"/>
            <a:ext cx="5524500" cy="636588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18662651" y="3052763"/>
            <a:ext cx="4595813" cy="636588"/>
          </a:xfrm>
          <a:prstGeom prst="rect">
            <a:avLst/>
          </a:prstGeom>
          <a:solidFill>
            <a:srgbClr val="BE6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>
            <a:off x="3019426" y="3046413"/>
            <a:ext cx="0" cy="9390063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>
            <a:off x="8742363" y="3046413"/>
            <a:ext cx="0" cy="9390063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>
            <a:off x="13138151" y="3046413"/>
            <a:ext cx="0" cy="9390063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7" name="Line 11"/>
          <p:cNvSpPr>
            <a:spLocks noChangeShapeType="1"/>
          </p:cNvSpPr>
          <p:nvPr/>
        </p:nvSpPr>
        <p:spPr bwMode="auto">
          <a:xfrm>
            <a:off x="18662651" y="3046413"/>
            <a:ext cx="0" cy="9390063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Line 12"/>
          <p:cNvSpPr>
            <a:spLocks noChangeShapeType="1"/>
          </p:cNvSpPr>
          <p:nvPr/>
        </p:nvSpPr>
        <p:spPr bwMode="auto">
          <a:xfrm>
            <a:off x="1123951" y="3689350"/>
            <a:ext cx="2214086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Line 13"/>
          <p:cNvSpPr>
            <a:spLocks noChangeShapeType="1"/>
          </p:cNvSpPr>
          <p:nvPr/>
        </p:nvSpPr>
        <p:spPr bwMode="auto">
          <a:xfrm>
            <a:off x="1123951" y="5419725"/>
            <a:ext cx="2214086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Line 14"/>
          <p:cNvSpPr>
            <a:spLocks noChangeShapeType="1"/>
          </p:cNvSpPr>
          <p:nvPr/>
        </p:nvSpPr>
        <p:spPr bwMode="auto">
          <a:xfrm>
            <a:off x="1123951" y="7150100"/>
            <a:ext cx="2214086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1" name="Line 15"/>
          <p:cNvSpPr>
            <a:spLocks noChangeShapeType="1"/>
          </p:cNvSpPr>
          <p:nvPr/>
        </p:nvSpPr>
        <p:spPr bwMode="auto">
          <a:xfrm>
            <a:off x="1123951" y="8878888"/>
            <a:ext cx="2214086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Line 16"/>
          <p:cNvSpPr>
            <a:spLocks noChangeShapeType="1"/>
          </p:cNvSpPr>
          <p:nvPr/>
        </p:nvSpPr>
        <p:spPr bwMode="auto">
          <a:xfrm>
            <a:off x="1123951" y="10609263"/>
            <a:ext cx="2214086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3" name="Line 17"/>
          <p:cNvSpPr>
            <a:spLocks noChangeShapeType="1"/>
          </p:cNvSpPr>
          <p:nvPr/>
        </p:nvSpPr>
        <p:spPr bwMode="auto">
          <a:xfrm>
            <a:off x="1123951" y="11793538"/>
            <a:ext cx="2214086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Line 18"/>
          <p:cNvSpPr>
            <a:spLocks noChangeShapeType="1"/>
          </p:cNvSpPr>
          <p:nvPr/>
        </p:nvSpPr>
        <p:spPr bwMode="auto">
          <a:xfrm>
            <a:off x="1128713" y="3046413"/>
            <a:ext cx="0" cy="9390063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" name="Line 19"/>
          <p:cNvSpPr>
            <a:spLocks noChangeShapeType="1"/>
          </p:cNvSpPr>
          <p:nvPr/>
        </p:nvSpPr>
        <p:spPr bwMode="auto">
          <a:xfrm>
            <a:off x="23258463" y="3046413"/>
            <a:ext cx="0" cy="9390063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6" name="Line 20"/>
          <p:cNvSpPr>
            <a:spLocks noChangeShapeType="1"/>
          </p:cNvSpPr>
          <p:nvPr/>
        </p:nvSpPr>
        <p:spPr bwMode="auto">
          <a:xfrm>
            <a:off x="1123951" y="3052763"/>
            <a:ext cx="2214086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7" name="Line 21"/>
          <p:cNvSpPr>
            <a:spLocks noChangeShapeType="1"/>
          </p:cNvSpPr>
          <p:nvPr/>
        </p:nvSpPr>
        <p:spPr bwMode="auto">
          <a:xfrm>
            <a:off x="1123951" y="12430125"/>
            <a:ext cx="2214086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8" name="Rectangle 22"/>
          <p:cNvSpPr>
            <a:spLocks noChangeArrowheads="1"/>
          </p:cNvSpPr>
          <p:nvPr/>
        </p:nvSpPr>
        <p:spPr bwMode="auto">
          <a:xfrm>
            <a:off x="1293813" y="3100388"/>
            <a:ext cx="180498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Неделя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23"/>
          <p:cNvSpPr>
            <a:spLocks noChangeArrowheads="1"/>
          </p:cNvSpPr>
          <p:nvPr/>
        </p:nvSpPr>
        <p:spPr bwMode="auto">
          <a:xfrm>
            <a:off x="4668838" y="3100388"/>
            <a:ext cx="26590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Белый пояс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24"/>
          <p:cNvSpPr>
            <a:spLocks noChangeArrowheads="1"/>
          </p:cNvSpPr>
          <p:nvPr/>
        </p:nvSpPr>
        <p:spPr bwMode="auto">
          <a:xfrm>
            <a:off x="9553576" y="3100388"/>
            <a:ext cx="301783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Жёлтый пояс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25"/>
          <p:cNvSpPr>
            <a:spLocks noChangeArrowheads="1"/>
          </p:cNvSpPr>
          <p:nvPr/>
        </p:nvSpPr>
        <p:spPr bwMode="auto">
          <a:xfrm>
            <a:off x="14430376" y="3100388"/>
            <a:ext cx="318452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Yandex Sans Text Light" panose="02000000000000000000" pitchFamily="2" charset="-52"/>
              </a:rPr>
              <a:t>Красный пояс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Rectangle 26"/>
          <p:cNvSpPr>
            <a:spLocks noChangeArrowheads="1"/>
          </p:cNvSpPr>
          <p:nvPr/>
        </p:nvSpPr>
        <p:spPr bwMode="auto">
          <a:xfrm>
            <a:off x="19094451" y="3100388"/>
            <a:ext cx="397668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Yandex Sans Text Light" panose="02000000000000000000" pitchFamily="2" charset="-52"/>
              </a:rPr>
              <a:t>Коричневый пояс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Rectangle 27"/>
          <p:cNvSpPr>
            <a:spLocks noChangeArrowheads="1"/>
          </p:cNvSpPr>
          <p:nvPr/>
        </p:nvSpPr>
        <p:spPr bwMode="auto">
          <a:xfrm>
            <a:off x="1949451" y="3740150"/>
            <a:ext cx="4873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1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Rectangle 28"/>
          <p:cNvSpPr>
            <a:spLocks noChangeArrowheads="1"/>
          </p:cNvSpPr>
          <p:nvPr/>
        </p:nvSpPr>
        <p:spPr bwMode="auto">
          <a:xfrm>
            <a:off x="3130551" y="3740150"/>
            <a:ext cx="48371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Обзор возможностей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Rectangle 29"/>
          <p:cNvSpPr>
            <a:spLocks noChangeArrowheads="1"/>
          </p:cNvSpPr>
          <p:nvPr/>
        </p:nvSpPr>
        <p:spPr bwMode="auto">
          <a:xfrm>
            <a:off x="7823201" y="3740150"/>
            <a:ext cx="104298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С++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Rectangle 30"/>
          <p:cNvSpPr>
            <a:spLocks noChangeArrowheads="1"/>
          </p:cNvSpPr>
          <p:nvPr/>
        </p:nvSpPr>
        <p:spPr bwMode="auto">
          <a:xfrm>
            <a:off x="3297238" y="4286250"/>
            <a:ext cx="54022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Тестирование и отладка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31"/>
          <p:cNvSpPr>
            <a:spLocks noChangeArrowheads="1"/>
          </p:cNvSpPr>
          <p:nvPr/>
        </p:nvSpPr>
        <p:spPr bwMode="auto">
          <a:xfrm>
            <a:off x="4729163" y="4830763"/>
            <a:ext cx="264477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if, for, while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Rectangle 32"/>
          <p:cNvSpPr>
            <a:spLocks noChangeArrowheads="1"/>
          </p:cNvSpPr>
          <p:nvPr/>
        </p:nvSpPr>
        <p:spPr bwMode="auto">
          <a:xfrm>
            <a:off x="9675813" y="3740150"/>
            <a:ext cx="162242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Целые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Rectangle 33"/>
          <p:cNvSpPr>
            <a:spLocks noChangeArrowheads="1"/>
          </p:cNvSpPr>
          <p:nvPr/>
        </p:nvSpPr>
        <p:spPr bwMode="auto">
          <a:xfrm>
            <a:off x="11153776" y="3740150"/>
            <a:ext cx="12874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типы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Rectangle 34"/>
          <p:cNvSpPr>
            <a:spLocks noChangeArrowheads="1"/>
          </p:cNvSpPr>
          <p:nvPr/>
        </p:nvSpPr>
        <p:spPr bwMode="auto">
          <a:xfrm>
            <a:off x="9805988" y="4286250"/>
            <a:ext cx="111125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pair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Rectangle 35"/>
          <p:cNvSpPr>
            <a:spLocks noChangeArrowheads="1"/>
          </p:cNvSpPr>
          <p:nvPr/>
        </p:nvSpPr>
        <p:spPr bwMode="auto">
          <a:xfrm>
            <a:off x="10682288" y="4286250"/>
            <a:ext cx="59372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и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Rectangle 36"/>
          <p:cNvSpPr>
            <a:spLocks noChangeArrowheads="1"/>
          </p:cNvSpPr>
          <p:nvPr/>
        </p:nvSpPr>
        <p:spPr bwMode="auto">
          <a:xfrm>
            <a:off x="11039476" y="4286250"/>
            <a:ext cx="12874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tuple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3" name="Rectangle 37"/>
          <p:cNvSpPr>
            <a:spLocks noChangeArrowheads="1"/>
          </p:cNvSpPr>
          <p:nvPr/>
        </p:nvSpPr>
        <p:spPr bwMode="auto">
          <a:xfrm>
            <a:off x="8959851" y="4830763"/>
            <a:ext cx="419735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Шаблоны функций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4" name="Rectangle 38"/>
          <p:cNvSpPr>
            <a:spLocks noChangeArrowheads="1"/>
          </p:cNvSpPr>
          <p:nvPr/>
        </p:nvSpPr>
        <p:spPr bwMode="auto">
          <a:xfrm>
            <a:off x="13728701" y="3740150"/>
            <a:ext cx="457993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Введение в макросы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Rectangle 39"/>
          <p:cNvSpPr>
            <a:spLocks noChangeArrowheads="1"/>
          </p:cNvSpPr>
          <p:nvPr/>
        </p:nvSpPr>
        <p:spPr bwMode="auto">
          <a:xfrm>
            <a:off x="14011276" y="4286250"/>
            <a:ext cx="401478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Шаблоны классов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6" name="Rectangle 40"/>
          <p:cNvSpPr>
            <a:spLocks noChangeArrowheads="1"/>
          </p:cNvSpPr>
          <p:nvPr/>
        </p:nvSpPr>
        <p:spPr bwMode="auto">
          <a:xfrm>
            <a:off x="13301663" y="4830763"/>
            <a:ext cx="248443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Принципы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41"/>
          <p:cNvSpPr>
            <a:spLocks noChangeArrowheads="1"/>
          </p:cNvSpPr>
          <p:nvPr/>
        </p:nvSpPr>
        <p:spPr bwMode="auto">
          <a:xfrm>
            <a:off x="15633701" y="4830763"/>
            <a:ext cx="31924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оптимизации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42"/>
          <p:cNvSpPr>
            <a:spLocks noChangeArrowheads="1"/>
          </p:cNvSpPr>
          <p:nvPr/>
        </p:nvSpPr>
        <p:spPr bwMode="auto">
          <a:xfrm>
            <a:off x="19718338" y="3740150"/>
            <a:ext cx="280352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Устройство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43"/>
          <p:cNvSpPr>
            <a:spLocks noChangeArrowheads="1"/>
          </p:cNvSpPr>
          <p:nvPr/>
        </p:nvSpPr>
        <p:spPr bwMode="auto">
          <a:xfrm>
            <a:off x="19337338" y="4286250"/>
            <a:ext cx="348932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ассоциативных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44"/>
          <p:cNvSpPr>
            <a:spLocks noChangeArrowheads="1"/>
          </p:cNvSpPr>
          <p:nvPr/>
        </p:nvSpPr>
        <p:spPr bwMode="auto">
          <a:xfrm>
            <a:off x="19565938" y="4830763"/>
            <a:ext cx="301783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контейнеров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45"/>
          <p:cNvSpPr>
            <a:spLocks noChangeArrowheads="1"/>
          </p:cNvSpPr>
          <p:nvPr/>
        </p:nvSpPr>
        <p:spPr bwMode="auto">
          <a:xfrm>
            <a:off x="1949451" y="5470525"/>
            <a:ext cx="487363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2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46"/>
          <p:cNvSpPr>
            <a:spLocks noChangeArrowheads="1"/>
          </p:cNvSpPr>
          <p:nvPr/>
        </p:nvSpPr>
        <p:spPr bwMode="auto">
          <a:xfrm>
            <a:off x="3449638" y="5470525"/>
            <a:ext cx="40528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Функции, ссылки,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47"/>
          <p:cNvSpPr>
            <a:spLocks noChangeArrowheads="1"/>
          </p:cNvSpPr>
          <p:nvPr/>
        </p:nvSpPr>
        <p:spPr bwMode="auto">
          <a:xfrm>
            <a:off x="7259638" y="5470525"/>
            <a:ext cx="137953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const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48"/>
          <p:cNvSpPr>
            <a:spLocks noChangeArrowheads="1"/>
          </p:cNvSpPr>
          <p:nvPr/>
        </p:nvSpPr>
        <p:spPr bwMode="auto">
          <a:xfrm>
            <a:off x="4249738" y="6016625"/>
            <a:ext cx="278923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vector, map,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49"/>
          <p:cNvSpPr>
            <a:spLocks noChangeArrowheads="1"/>
          </p:cNvSpPr>
          <p:nvPr/>
        </p:nvSpPr>
        <p:spPr bwMode="auto">
          <a:xfrm>
            <a:off x="6886576" y="6016625"/>
            <a:ext cx="868363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set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50"/>
          <p:cNvSpPr>
            <a:spLocks noChangeArrowheads="1"/>
          </p:cNvSpPr>
          <p:nvPr/>
        </p:nvSpPr>
        <p:spPr bwMode="auto">
          <a:xfrm>
            <a:off x="10263188" y="5470525"/>
            <a:ext cx="14239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Юнит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51"/>
          <p:cNvSpPr>
            <a:spLocks noChangeArrowheads="1"/>
          </p:cNvSpPr>
          <p:nvPr/>
        </p:nvSpPr>
        <p:spPr bwMode="auto">
          <a:xfrm>
            <a:off x="11458576" y="5470525"/>
            <a:ext cx="404813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-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8" name="Rectangle 52"/>
          <p:cNvSpPr>
            <a:spLocks noChangeArrowheads="1"/>
          </p:cNvSpPr>
          <p:nvPr/>
        </p:nvSpPr>
        <p:spPr bwMode="auto">
          <a:xfrm>
            <a:off x="9455151" y="6016625"/>
            <a:ext cx="32146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тестирование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Rectangle 53"/>
          <p:cNvSpPr>
            <a:spLocks noChangeArrowheads="1"/>
          </p:cNvSpPr>
          <p:nvPr/>
        </p:nvSpPr>
        <p:spPr bwMode="auto">
          <a:xfrm>
            <a:off x="13415963" y="5470525"/>
            <a:ext cx="5211763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Сложность алгоритмов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Rectangle 54"/>
          <p:cNvSpPr>
            <a:spLocks noChangeArrowheads="1"/>
          </p:cNvSpPr>
          <p:nvPr/>
        </p:nvSpPr>
        <p:spPr bwMode="auto">
          <a:xfrm>
            <a:off x="14270038" y="6016625"/>
            <a:ext cx="3505200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Модель памяти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1" name="Rectangle 55"/>
          <p:cNvSpPr>
            <a:spLocks noChangeArrowheads="1"/>
          </p:cNvSpPr>
          <p:nvPr/>
        </p:nvSpPr>
        <p:spPr bwMode="auto">
          <a:xfrm>
            <a:off x="18857913" y="5470525"/>
            <a:ext cx="4449763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Пространства имён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Rectangle 56"/>
          <p:cNvSpPr>
            <a:spLocks noChangeArrowheads="1"/>
          </p:cNvSpPr>
          <p:nvPr/>
        </p:nvSpPr>
        <p:spPr bwMode="auto">
          <a:xfrm>
            <a:off x="18918238" y="6016625"/>
            <a:ext cx="4327525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«Умные» указатели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3" name="Rectangle 57"/>
          <p:cNvSpPr>
            <a:spLocks noChangeArrowheads="1"/>
          </p:cNvSpPr>
          <p:nvPr/>
        </p:nvSpPr>
        <p:spPr bwMode="auto">
          <a:xfrm>
            <a:off x="19932651" y="6562725"/>
            <a:ext cx="2292350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Владение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Rectangle 58"/>
          <p:cNvSpPr>
            <a:spLocks noChangeArrowheads="1"/>
          </p:cNvSpPr>
          <p:nvPr/>
        </p:nvSpPr>
        <p:spPr bwMode="auto">
          <a:xfrm>
            <a:off x="1949451" y="7197725"/>
            <a:ext cx="4873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3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5" name="Rectangle 59"/>
          <p:cNvSpPr>
            <a:spLocks noChangeArrowheads="1"/>
          </p:cNvSpPr>
          <p:nvPr/>
        </p:nvSpPr>
        <p:spPr bwMode="auto">
          <a:xfrm>
            <a:off x="3876676" y="7197725"/>
            <a:ext cx="264318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sort, count,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60"/>
          <p:cNvSpPr>
            <a:spLocks noChangeArrowheads="1"/>
          </p:cNvSpPr>
          <p:nvPr/>
        </p:nvSpPr>
        <p:spPr bwMode="auto">
          <a:xfrm>
            <a:off x="6276976" y="7197725"/>
            <a:ext cx="18589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count_if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Rectangle 61"/>
          <p:cNvSpPr>
            <a:spLocks noChangeArrowheads="1"/>
          </p:cNvSpPr>
          <p:nvPr/>
        </p:nvSpPr>
        <p:spPr bwMode="auto">
          <a:xfrm>
            <a:off x="5033963" y="7743825"/>
            <a:ext cx="19351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Лямбды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Rectangle 62"/>
          <p:cNvSpPr>
            <a:spLocks noChangeArrowheads="1"/>
          </p:cNvSpPr>
          <p:nvPr/>
        </p:nvSpPr>
        <p:spPr bwMode="auto">
          <a:xfrm>
            <a:off x="3359151" y="8289925"/>
            <a:ext cx="528002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Пользовательские типы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9" name="Rectangle 63"/>
          <p:cNvSpPr>
            <a:spLocks noChangeArrowheads="1"/>
          </p:cNvSpPr>
          <p:nvPr/>
        </p:nvSpPr>
        <p:spPr bwMode="auto">
          <a:xfrm>
            <a:off x="9180513" y="7197725"/>
            <a:ext cx="375602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Многофайловые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0" name="Rectangle 64"/>
          <p:cNvSpPr>
            <a:spLocks noChangeArrowheads="1"/>
          </p:cNvSpPr>
          <p:nvPr/>
        </p:nvSpPr>
        <p:spPr bwMode="auto">
          <a:xfrm>
            <a:off x="10040938" y="7743825"/>
            <a:ext cx="203517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проекты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1" name="Rectangle 65"/>
          <p:cNvSpPr>
            <a:spLocks noChangeArrowheads="1"/>
          </p:cNvSpPr>
          <p:nvPr/>
        </p:nvSpPr>
        <p:spPr bwMode="auto">
          <a:xfrm>
            <a:off x="10460038" y="8289925"/>
            <a:ext cx="12049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ODR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2" name="Rectangle 66"/>
          <p:cNvSpPr>
            <a:spLocks noChangeArrowheads="1"/>
          </p:cNvSpPr>
          <p:nvPr/>
        </p:nvSpPr>
        <p:spPr bwMode="auto">
          <a:xfrm>
            <a:off x="14125576" y="7197725"/>
            <a:ext cx="137160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Move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3" name="Rectangle 67"/>
          <p:cNvSpPr>
            <a:spLocks noChangeArrowheads="1"/>
          </p:cNvSpPr>
          <p:nvPr/>
        </p:nvSpPr>
        <p:spPr bwMode="auto">
          <a:xfrm>
            <a:off x="15260638" y="7197725"/>
            <a:ext cx="40322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-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4" name="Rectangle 68"/>
          <p:cNvSpPr>
            <a:spLocks noChangeArrowheads="1"/>
          </p:cNvSpPr>
          <p:nvPr/>
        </p:nvSpPr>
        <p:spPr bwMode="auto">
          <a:xfrm>
            <a:off x="15427326" y="7197725"/>
            <a:ext cx="249237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семантика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5" name="Rectangle 69"/>
          <p:cNvSpPr>
            <a:spLocks noChangeArrowheads="1"/>
          </p:cNvSpPr>
          <p:nvPr/>
        </p:nvSpPr>
        <p:spPr bwMode="auto">
          <a:xfrm>
            <a:off x="20564476" y="7197725"/>
            <a:ext cx="103663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RAII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6" name="Rectangle 70"/>
          <p:cNvSpPr>
            <a:spLocks noChangeArrowheads="1"/>
          </p:cNvSpPr>
          <p:nvPr/>
        </p:nvSpPr>
        <p:spPr bwMode="auto">
          <a:xfrm>
            <a:off x="19284951" y="7743825"/>
            <a:ext cx="36115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exception safety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7" name="Rectangle 71"/>
          <p:cNvSpPr>
            <a:spLocks noChangeArrowheads="1"/>
          </p:cNvSpPr>
          <p:nvPr/>
        </p:nvSpPr>
        <p:spPr bwMode="auto">
          <a:xfrm>
            <a:off x="1949451" y="8929688"/>
            <a:ext cx="4873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4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8" name="Rectangle 72"/>
          <p:cNvSpPr>
            <a:spLocks noChangeArrowheads="1"/>
          </p:cNvSpPr>
          <p:nvPr/>
        </p:nvSpPr>
        <p:spPr bwMode="auto">
          <a:xfrm>
            <a:off x="4837113" y="8929688"/>
            <a:ext cx="4873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&lt;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9" name="Rectangle 73"/>
          <p:cNvSpPr>
            <a:spLocks noChangeArrowheads="1"/>
          </p:cNvSpPr>
          <p:nvPr/>
        </p:nvSpPr>
        <p:spPr bwMode="auto">
          <a:xfrm>
            <a:off x="5087938" y="8929688"/>
            <a:ext cx="184308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fstream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0" name="Rectangle 74"/>
          <p:cNvSpPr>
            <a:spLocks noChangeArrowheads="1"/>
          </p:cNvSpPr>
          <p:nvPr/>
        </p:nvSpPr>
        <p:spPr bwMode="auto">
          <a:xfrm>
            <a:off x="6680201" y="8929688"/>
            <a:ext cx="4873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&gt;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Rectangle 75"/>
          <p:cNvSpPr>
            <a:spLocks noChangeArrowheads="1"/>
          </p:cNvSpPr>
          <p:nvPr/>
        </p:nvSpPr>
        <p:spPr bwMode="auto">
          <a:xfrm>
            <a:off x="3321051" y="9475788"/>
            <a:ext cx="272732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Перегрузка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2" name="Rectangle 76"/>
          <p:cNvSpPr>
            <a:spLocks noChangeArrowheads="1"/>
          </p:cNvSpPr>
          <p:nvPr/>
        </p:nvSpPr>
        <p:spPr bwMode="auto">
          <a:xfrm>
            <a:off x="5895976" y="9475788"/>
            <a:ext cx="278765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операторов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3" name="Rectangle 77"/>
          <p:cNvSpPr>
            <a:spLocks noChangeArrowheads="1"/>
          </p:cNvSpPr>
          <p:nvPr/>
        </p:nvSpPr>
        <p:spPr bwMode="auto">
          <a:xfrm>
            <a:off x="4554538" y="10021888"/>
            <a:ext cx="28876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Исключения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4" name="Rectangle 78"/>
          <p:cNvSpPr>
            <a:spLocks noChangeArrowheads="1"/>
          </p:cNvSpPr>
          <p:nvPr/>
        </p:nvSpPr>
        <p:spPr bwMode="auto">
          <a:xfrm>
            <a:off x="9752013" y="8929688"/>
            <a:ext cx="262890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Итераторы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5" name="Rectangle 79"/>
          <p:cNvSpPr>
            <a:spLocks noChangeArrowheads="1"/>
          </p:cNvSpPr>
          <p:nvPr/>
        </p:nvSpPr>
        <p:spPr bwMode="auto">
          <a:xfrm>
            <a:off x="9698038" y="9475788"/>
            <a:ext cx="27352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&lt;algorithm&gt;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6" name="Rectangle 80"/>
          <p:cNvSpPr>
            <a:spLocks noChangeArrowheads="1"/>
          </p:cNvSpPr>
          <p:nvPr/>
        </p:nvSpPr>
        <p:spPr bwMode="auto">
          <a:xfrm>
            <a:off x="9539288" y="10021888"/>
            <a:ext cx="15541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deque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7" name="Rectangle 81"/>
          <p:cNvSpPr>
            <a:spLocks noChangeArrowheads="1"/>
          </p:cNvSpPr>
          <p:nvPr/>
        </p:nvSpPr>
        <p:spPr bwMode="auto">
          <a:xfrm>
            <a:off x="10848976" y="10021888"/>
            <a:ext cx="173672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, queue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8" name="Rectangle 82"/>
          <p:cNvSpPr>
            <a:spLocks noChangeArrowheads="1"/>
          </p:cNvSpPr>
          <p:nvPr/>
        </p:nvSpPr>
        <p:spPr bwMode="auto">
          <a:xfrm>
            <a:off x="13568363" y="8929688"/>
            <a:ext cx="49831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Устройство линейных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9" name="Rectangle 83"/>
          <p:cNvSpPr>
            <a:spLocks noChangeArrowheads="1"/>
          </p:cNvSpPr>
          <p:nvPr/>
        </p:nvSpPr>
        <p:spPr bwMode="auto">
          <a:xfrm>
            <a:off x="14506576" y="9475788"/>
            <a:ext cx="301625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контейнеров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0" name="Rectangle 84"/>
          <p:cNvSpPr>
            <a:spLocks noChangeArrowheads="1"/>
          </p:cNvSpPr>
          <p:nvPr/>
        </p:nvSpPr>
        <p:spPr bwMode="auto">
          <a:xfrm>
            <a:off x="19108738" y="8929688"/>
            <a:ext cx="137953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const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1" name="Rectangle 85"/>
          <p:cNvSpPr>
            <a:spLocks noChangeArrowheads="1"/>
          </p:cNvSpPr>
          <p:nvPr/>
        </p:nvSpPr>
        <p:spPr bwMode="auto">
          <a:xfrm>
            <a:off x="20251738" y="8929688"/>
            <a:ext cx="40322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-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2" name="Rectangle 86"/>
          <p:cNvSpPr>
            <a:spLocks noChangeArrowheads="1"/>
          </p:cNvSpPr>
          <p:nvPr/>
        </p:nvSpPr>
        <p:spPr bwMode="auto">
          <a:xfrm>
            <a:off x="20420013" y="8929688"/>
            <a:ext cx="264318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correctness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3" name="Rectangle 87"/>
          <p:cNvSpPr>
            <a:spLocks noChangeArrowheads="1"/>
          </p:cNvSpPr>
          <p:nvPr/>
        </p:nvSpPr>
        <p:spPr bwMode="auto">
          <a:xfrm>
            <a:off x="19291301" y="9475788"/>
            <a:ext cx="29638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Compile time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4" name="Rectangle 88"/>
          <p:cNvSpPr>
            <a:spLocks noChangeArrowheads="1"/>
          </p:cNvSpPr>
          <p:nvPr/>
        </p:nvSpPr>
        <p:spPr bwMode="auto">
          <a:xfrm>
            <a:off x="22186901" y="9475788"/>
            <a:ext cx="76993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vs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5" name="Rectangle 89"/>
          <p:cNvSpPr>
            <a:spLocks noChangeArrowheads="1"/>
          </p:cNvSpPr>
          <p:nvPr/>
        </p:nvSpPr>
        <p:spPr bwMode="auto">
          <a:xfrm>
            <a:off x="20161251" y="10021888"/>
            <a:ext cx="185102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runtime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6" name="Rectangle 90"/>
          <p:cNvSpPr>
            <a:spLocks noChangeArrowheads="1"/>
          </p:cNvSpPr>
          <p:nvPr/>
        </p:nvSpPr>
        <p:spPr bwMode="auto">
          <a:xfrm>
            <a:off x="1949451" y="10656888"/>
            <a:ext cx="4873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5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8" name="Rectangle 92"/>
          <p:cNvSpPr>
            <a:spLocks noChangeArrowheads="1"/>
          </p:cNvSpPr>
          <p:nvPr/>
        </p:nvSpPr>
        <p:spPr bwMode="auto">
          <a:xfrm>
            <a:off x="9401176" y="10656888"/>
            <a:ext cx="332263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Наследование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9" name="Rectangle 93"/>
          <p:cNvSpPr>
            <a:spLocks noChangeArrowheads="1"/>
          </p:cNvSpPr>
          <p:nvPr/>
        </p:nvSpPr>
        <p:spPr bwMode="auto">
          <a:xfrm>
            <a:off x="9386888" y="11206163"/>
            <a:ext cx="3336925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Полиморфизм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0" name="Rectangle 94"/>
          <p:cNvSpPr>
            <a:spLocks noChangeArrowheads="1"/>
          </p:cNvSpPr>
          <p:nvPr/>
        </p:nvSpPr>
        <p:spPr bwMode="auto">
          <a:xfrm>
            <a:off x="14711363" y="10656888"/>
            <a:ext cx="229393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Введение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1" name="Rectangle 95"/>
          <p:cNvSpPr>
            <a:spLocks noChangeArrowheads="1"/>
          </p:cNvSpPr>
          <p:nvPr/>
        </p:nvSpPr>
        <p:spPr bwMode="auto">
          <a:xfrm>
            <a:off x="16860838" y="10656888"/>
            <a:ext cx="64770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в 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2" name="Rectangle 96"/>
          <p:cNvSpPr>
            <a:spLocks noChangeArrowheads="1"/>
          </p:cNvSpPr>
          <p:nvPr/>
        </p:nvSpPr>
        <p:spPr bwMode="auto">
          <a:xfrm>
            <a:off x="14025563" y="11206163"/>
            <a:ext cx="3984625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многопоточность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4" name="Rectangle 98"/>
          <p:cNvSpPr>
            <a:spLocks noChangeArrowheads="1"/>
          </p:cNvSpPr>
          <p:nvPr/>
        </p:nvSpPr>
        <p:spPr bwMode="auto">
          <a:xfrm>
            <a:off x="1949451" y="11842750"/>
            <a:ext cx="4873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6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8" name="Скругленный прямоугольник 107"/>
          <p:cNvSpPr/>
          <p:nvPr/>
        </p:nvSpPr>
        <p:spPr>
          <a:xfrm>
            <a:off x="3054353" y="4820400"/>
            <a:ext cx="5676900" cy="1656000"/>
          </a:xfrm>
          <a:prstGeom prst="roundRect">
            <a:avLst>
              <a:gd name="adj" fmla="val 18964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48 задач</a:t>
            </a:r>
          </a:p>
        </p:txBody>
      </p:sp>
      <p:sp>
        <p:nvSpPr>
          <p:cNvPr id="109" name="Скругленный прямоугольник 108"/>
          <p:cNvSpPr/>
          <p:nvPr/>
        </p:nvSpPr>
        <p:spPr>
          <a:xfrm>
            <a:off x="8764590" y="4820400"/>
            <a:ext cx="4367211" cy="1656000"/>
          </a:xfrm>
          <a:prstGeom prst="roundRect">
            <a:avLst>
              <a:gd name="adj" fmla="val 18964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33 задачи</a:t>
            </a:r>
          </a:p>
        </p:txBody>
      </p:sp>
      <p:sp>
        <p:nvSpPr>
          <p:cNvPr id="110" name="Скругленный прямоугольник 109"/>
          <p:cNvSpPr/>
          <p:nvPr/>
        </p:nvSpPr>
        <p:spPr>
          <a:xfrm>
            <a:off x="13131801" y="4820400"/>
            <a:ext cx="5514975" cy="1656000"/>
          </a:xfrm>
          <a:prstGeom prst="roundRect">
            <a:avLst>
              <a:gd name="adj" fmla="val 18964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35 задач</a:t>
            </a:r>
          </a:p>
        </p:txBody>
      </p:sp>
    </p:spTree>
    <p:extLst>
      <p:ext uri="{BB962C8B-B14F-4D97-AF65-F5344CB8AC3E}">
        <p14:creationId xmlns:p14="http://schemas.microsoft.com/office/powerpoint/2010/main" val="371632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9" grpId="0" animBg="1"/>
      <p:bldP spid="1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61286"/>
              </p:ext>
            </p:extLst>
          </p:nvPr>
        </p:nvGraphicFramePr>
        <p:xfrm>
          <a:off x="1143000" y="3048000"/>
          <a:ext cx="22131342" cy="9418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89806">
                  <a:extLst>
                    <a:ext uri="{9D8B030D-6E8A-4147-A177-3AD203B41FA5}">
                      <a16:colId xmlns:a16="http://schemas.microsoft.com/office/drawing/2014/main" val="1331546803"/>
                    </a:ext>
                  </a:extLst>
                </a:gridCol>
                <a:gridCol w="5724000">
                  <a:extLst>
                    <a:ext uri="{9D8B030D-6E8A-4147-A177-3AD203B41FA5}">
                      <a16:colId xmlns:a16="http://schemas.microsoft.com/office/drawing/2014/main" val="592452860"/>
                    </a:ext>
                  </a:extLst>
                </a:gridCol>
                <a:gridCol w="4396768">
                  <a:extLst>
                    <a:ext uri="{9D8B030D-6E8A-4147-A177-3AD203B41FA5}">
                      <a16:colId xmlns:a16="http://schemas.microsoft.com/office/drawing/2014/main" val="2855384874"/>
                    </a:ext>
                  </a:extLst>
                </a:gridCol>
                <a:gridCol w="5524832">
                  <a:extLst>
                    <a:ext uri="{9D8B030D-6E8A-4147-A177-3AD203B41FA5}">
                      <a16:colId xmlns:a16="http://schemas.microsoft.com/office/drawing/2014/main" val="1283034067"/>
                    </a:ext>
                  </a:extLst>
                </a:gridCol>
                <a:gridCol w="4595936">
                  <a:extLst>
                    <a:ext uri="{9D8B030D-6E8A-4147-A177-3AD203B41FA5}">
                      <a16:colId xmlns:a16="http://schemas.microsoft.com/office/drawing/2014/main" val="1207319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 пояс</a:t>
                      </a:r>
                      <a:endParaRPr lang="ru-RU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Коричневый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7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Обзор возможностей</a:t>
                      </a:r>
                      <a:r>
                        <a:rPr lang="ru-RU" baseline="0" dirty="0" smtClean="0"/>
                        <a:t> С++</a:t>
                      </a:r>
                    </a:p>
                    <a:p>
                      <a:pPr algn="ctr"/>
                      <a:r>
                        <a:rPr lang="ru-RU" baseline="0" dirty="0" smtClean="0"/>
                        <a:t>Тестирование и отладка</a:t>
                      </a:r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if, for, while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Целые</a:t>
                      </a:r>
                      <a:r>
                        <a:rPr lang="ru-RU" baseline="0" dirty="0" smtClean="0"/>
                        <a:t> типы</a:t>
                      </a:r>
                    </a:p>
                    <a:p>
                      <a:pPr algn="ctr"/>
                      <a:r>
                        <a:rPr lang="en-US" baseline="0" dirty="0" smtClean="0"/>
                        <a:t>pair </a:t>
                      </a:r>
                      <a:r>
                        <a:rPr lang="ru-RU" baseline="0" dirty="0" smtClean="0"/>
                        <a:t>и </a:t>
                      </a:r>
                      <a:r>
                        <a:rPr lang="en-US" baseline="0" dirty="0" smtClean="0"/>
                        <a:t>tuple</a:t>
                      </a:r>
                    </a:p>
                    <a:p>
                      <a:pPr algn="ctr"/>
                      <a:r>
                        <a:rPr lang="ru-RU" baseline="0" dirty="0" smtClean="0"/>
                        <a:t>Шаблоны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 в макросы</a:t>
                      </a:r>
                    </a:p>
                    <a:p>
                      <a:pPr algn="ctr"/>
                      <a:r>
                        <a:rPr lang="ru-RU" dirty="0" smtClean="0"/>
                        <a:t>Шаблоны классов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Принципы</a:t>
                      </a:r>
                      <a:r>
                        <a:rPr lang="ru-RU" baseline="0" dirty="0" smtClean="0"/>
                        <a:t> оптимизации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Устройство ассоциативных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контейнеров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6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</a:t>
                      </a:r>
                      <a:r>
                        <a:rPr lang="ru-RU" dirty="0" smtClean="0"/>
                        <a:t>Функции, ссылки, </a:t>
                      </a:r>
                      <a:r>
                        <a:rPr lang="en-US" dirty="0" err="1" smtClean="0"/>
                        <a:t>const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vector, map,</a:t>
                      </a:r>
                      <a:r>
                        <a:rPr lang="en-US" baseline="0" dirty="0" smtClean="0"/>
                        <a:t>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Юнит-тестирование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aseline="0" dirty="0" smtClean="0"/>
                        <a:t>Сложность алгоритмов</a:t>
                      </a:r>
                      <a:endParaRPr lang="en-US" baseline="0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Модель памяти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«Умные» указатели</a:t>
                      </a:r>
                    </a:p>
                    <a:p>
                      <a:pPr algn="ctr"/>
                      <a:r>
                        <a:rPr lang="ru-RU" dirty="0" smtClean="0"/>
                        <a:t>Владение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026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sort, count, </a:t>
                      </a:r>
                      <a:r>
                        <a:rPr lang="en-US" dirty="0" err="1" smtClean="0"/>
                        <a:t>count_if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Пользовательские типы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Многофайловые</a:t>
                      </a:r>
                      <a:r>
                        <a:rPr lang="ru-RU" baseline="0" dirty="0" smtClean="0"/>
                        <a:t> проекты</a:t>
                      </a:r>
                    </a:p>
                    <a:p>
                      <a:pPr algn="ctr"/>
                      <a:r>
                        <a:rPr lang="en-US" baseline="0" dirty="0" smtClean="0"/>
                        <a:t>ODR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Move-</a:t>
                      </a:r>
                      <a:r>
                        <a:rPr lang="ru-RU" dirty="0" smtClean="0"/>
                        <a:t>семантика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RAII</a:t>
                      </a:r>
                    </a:p>
                    <a:p>
                      <a:pPr algn="ctr"/>
                      <a:r>
                        <a:rPr lang="en-US" dirty="0" smtClean="0"/>
                        <a:t>exception safety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94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ru-RU" dirty="0" smtClean="0"/>
                        <a:t>Перегрузка</a:t>
                      </a:r>
                      <a:r>
                        <a:rPr lang="ru-RU" baseline="0" dirty="0" smtClean="0"/>
                        <a:t> операторов</a:t>
                      </a:r>
                    </a:p>
                    <a:p>
                      <a:pPr algn="ctr"/>
                      <a:r>
                        <a:rPr lang="ru-RU" baseline="0" dirty="0" smtClean="0"/>
                        <a:t>Исключения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Итераторы</a:t>
                      </a:r>
                      <a:endParaRPr lang="ru-RU" baseline="0" dirty="0" smtClean="0"/>
                    </a:p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queue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Устройство линейных контейнеров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-correctness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Compile time</a:t>
                      </a:r>
                      <a:r>
                        <a:rPr lang="en-US" baseline="0" dirty="0" smtClean="0"/>
                        <a:t>  vs runtime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5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Наследование</a:t>
                      </a:r>
                    </a:p>
                    <a:p>
                      <a:pPr algn="ctr"/>
                      <a:r>
                        <a:rPr lang="ru-RU" dirty="0" smtClean="0"/>
                        <a:t>Полиморфизм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</a:t>
                      </a:r>
                      <a:r>
                        <a:rPr lang="ru-RU" baseline="0" dirty="0" smtClean="0"/>
                        <a:t> в  </a:t>
                      </a:r>
                      <a:r>
                        <a:rPr lang="ru-RU" baseline="0" dirty="0" err="1" smtClean="0"/>
                        <a:t>многопоточность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84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601987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Программа курсов после перезагрузки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21</a:t>
            </a:fld>
            <a:endParaRPr lang="ru-RU"/>
          </a:p>
        </p:txBody>
      </p:sp>
      <p:sp>
        <p:nvSpPr>
          <p:cNvPr id="15" name="Скругленная прямоугольная выноска 14"/>
          <p:cNvSpPr/>
          <p:nvPr/>
        </p:nvSpPr>
        <p:spPr>
          <a:xfrm>
            <a:off x="1315604" y="9031920"/>
            <a:ext cx="8776568" cy="2289600"/>
          </a:xfrm>
          <a:prstGeom prst="wedgeRoundRectCallout">
            <a:avLst>
              <a:gd name="adj1" fmla="val 108482"/>
              <a:gd name="adj2" fmla="val -155554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Слово «указатель» впервые произносится в третьем курсе</a:t>
            </a:r>
          </a:p>
        </p:txBody>
      </p:sp>
      <p:grpSp>
        <p:nvGrpSpPr>
          <p:cNvPr id="3" name="Группа 2"/>
          <p:cNvGrpSpPr/>
          <p:nvPr/>
        </p:nvGrpSpPr>
        <p:grpSpPr>
          <a:xfrm>
            <a:off x="13526654" y="9031920"/>
            <a:ext cx="8776568" cy="2289600"/>
            <a:chOff x="13526654" y="9031920"/>
            <a:chExt cx="8776568" cy="2289600"/>
          </a:xfrm>
        </p:grpSpPr>
        <p:sp>
          <p:nvSpPr>
            <p:cNvPr id="17" name="Скругленная прямоугольная выноска 16"/>
            <p:cNvSpPr/>
            <p:nvPr/>
          </p:nvSpPr>
          <p:spPr>
            <a:xfrm>
              <a:off x="13526654" y="9031920"/>
              <a:ext cx="8776568" cy="2289600"/>
            </a:xfrm>
            <a:prstGeom prst="wedgeRoundRectCallout">
              <a:avLst>
                <a:gd name="adj1" fmla="val -18145"/>
                <a:gd name="adj2" fmla="val -208548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Тестирование и профилирование</a:t>
              </a:r>
            </a:p>
          </p:txBody>
        </p:sp>
        <p:sp>
          <p:nvSpPr>
            <p:cNvPr id="16" name="Скругленная прямоугольная выноска 15"/>
            <p:cNvSpPr/>
            <p:nvPr/>
          </p:nvSpPr>
          <p:spPr>
            <a:xfrm>
              <a:off x="13526654" y="9031920"/>
              <a:ext cx="8776568" cy="2289600"/>
            </a:xfrm>
            <a:prstGeom prst="wedgeRoundRectCallout">
              <a:avLst>
                <a:gd name="adj1" fmla="val -74646"/>
                <a:gd name="adj2" fmla="val -154018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Тестирование и профилирование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928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Принципы создания курсов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Понятность вместо полноты изложения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Демонстрация проблемы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Наглядность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33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68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После прохождения нашей специализации слушатели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должны уметь: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самостоятельно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решать практические задачи на языке С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++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применять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естественные для С++ идиомы 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конструкции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писать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на С++ эффективный код без ущерба для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его качества</a:t>
            </a:r>
          </a:p>
          <a:p>
            <a:pPr lvl="1"/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В процессе обучения используем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C++ 14/17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78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Нет цели рассказать весь </a:t>
            </a:r>
            <a:r>
              <a:rPr lang="en-US" dirty="0" smtClean="0"/>
              <a:t>C++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Если сразу рассказать всё, б</a:t>
            </a:r>
            <a:r>
              <a:rPr lang="ru-RU" i="1" dirty="0" smtClean="0"/>
              <a:t>о</a:t>
            </a:r>
            <a:r>
              <a:rPr lang="ru-RU" dirty="0" smtClean="0"/>
              <a:t>льшая часть просто вылетит</a:t>
            </a:r>
          </a:p>
          <a:p>
            <a:pPr lvl="1"/>
            <a:r>
              <a:rPr lang="ru-RU" dirty="0" smtClean="0"/>
              <a:t>из головы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На усвоение всего материала требуется значительное время</a:t>
            </a:r>
          </a:p>
          <a:p>
            <a:pPr lvl="1"/>
            <a:endParaRPr lang="ru-RU" dirty="0"/>
          </a:p>
          <a:p>
            <a:pPr lvl="1"/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2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Bjarne </a:t>
            </a:r>
            <a:r>
              <a:rPr lang="en-US" b="1" dirty="0" err="1"/>
              <a:t>Stroustrup</a:t>
            </a:r>
            <a:endParaRPr lang="en-US" b="1" dirty="0"/>
          </a:p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The purpose of </a:t>
            </a:r>
            <a:r>
              <a:rPr lang="en-US" dirty="0" smtClean="0"/>
              <a:t>good</a:t>
            </a:r>
          </a:p>
          <a:p>
            <a:r>
              <a:rPr lang="en-US" dirty="0" smtClean="0"/>
              <a:t>teaching </a:t>
            </a:r>
            <a:r>
              <a:rPr lang="en-US" dirty="0"/>
              <a:t>is getting </a:t>
            </a:r>
            <a:r>
              <a:rPr lang="en-US" dirty="0" smtClean="0"/>
              <a:t>ideas</a:t>
            </a:r>
          </a:p>
          <a:p>
            <a:r>
              <a:rPr lang="en-US" dirty="0" smtClean="0"/>
              <a:t>into </a:t>
            </a:r>
            <a:r>
              <a:rPr lang="en-US" dirty="0"/>
              <a:t>people's </a:t>
            </a:r>
            <a:r>
              <a:rPr lang="en-US" dirty="0" smtClean="0"/>
              <a:t>heads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860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Наглядная демонстрация</a:t>
            </a:r>
            <a:endParaRPr lang="ru-RU" dirty="0"/>
          </a:p>
        </p:txBody>
      </p:sp>
      <p:pic>
        <p:nvPicPr>
          <p:cNvPr id="6" name="Лью воду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290" end="523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3675" y="3048000"/>
            <a:ext cx="16281400" cy="9158288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823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 применения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В наших курсах</a:t>
            </a:r>
          </a:p>
          <a:p>
            <a:pPr lvl="2"/>
            <a:r>
              <a:rPr lang="ru-RU" dirty="0" smtClean="0"/>
              <a:t>Мы не затрагиваем скорость работы программ до третьего курса</a:t>
            </a:r>
          </a:p>
          <a:p>
            <a:pPr lvl="2"/>
            <a:r>
              <a:rPr lang="ru-RU" dirty="0" smtClean="0"/>
              <a:t>Используем </a:t>
            </a:r>
            <a:r>
              <a:rPr lang="en-US" dirty="0" smtClean="0">
                <a:solidFill>
                  <a:srgbClr val="9100DC"/>
                </a:solidFill>
                <a:latin typeface="Consolas" panose="020B0609020204030204" pitchFamily="49" charset="0"/>
              </a:rPr>
              <a:t>using namespace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std</a:t>
            </a:r>
            <a:r>
              <a:rPr lang="en-US" dirty="0" smtClean="0"/>
              <a:t> </a:t>
            </a:r>
            <a:r>
              <a:rPr lang="ru-RU" dirty="0" smtClean="0"/>
              <a:t>до четвёртого курса даже в заголовочных файлах</a:t>
            </a:r>
          </a:p>
          <a:p>
            <a:pPr lvl="2"/>
            <a:r>
              <a:rPr lang="ru-RU" dirty="0" smtClean="0"/>
              <a:t>Используем </a:t>
            </a:r>
            <a:r>
              <a:rPr lang="en-US" dirty="0" smtClean="0">
                <a:latin typeface="Consolas" panose="020B0609020204030204" pitchFamily="49" charset="0"/>
              </a:rPr>
              <a:t>vector, set, map </a:t>
            </a:r>
            <a:r>
              <a:rPr lang="ru-RU" dirty="0"/>
              <a:t>и</a:t>
            </a:r>
            <a:r>
              <a:rPr lang="ru-RU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shared_ptr</a:t>
            </a:r>
            <a:r>
              <a:rPr lang="en-US" dirty="0" smtClean="0"/>
              <a:t> </a:t>
            </a:r>
            <a:r>
              <a:rPr lang="ru-RU" dirty="0" smtClean="0"/>
              <a:t>как чёрные ящики в первых двух курсах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На практике</a:t>
            </a:r>
          </a:p>
          <a:p>
            <a:pPr lvl="2"/>
            <a:r>
              <a:rPr lang="ru-RU" dirty="0" smtClean="0"/>
              <a:t>Не рассказываем новому сотруднику всё о нашем проекте в первый рабочий день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49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88" cy="7249764"/>
          </a:xfrm>
        </p:spPr>
        <p:txBody>
          <a:bodyPr/>
          <a:lstStyle/>
          <a:p>
            <a:r>
              <a:rPr lang="ru-RU" dirty="0" smtClean="0"/>
              <a:t>Демонстрация проблемы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40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</a:t>
            </a:fld>
            <a:endParaRPr lang="ru-RU"/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2266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Изучение нового похоже на сборку </a:t>
            </a:r>
            <a:r>
              <a:rPr lang="ru-RU" dirty="0" err="1" smtClean="0"/>
              <a:t>пазла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30</a:t>
            </a:fld>
            <a:endParaRPr lang="ru-RU"/>
          </a:p>
        </p:txBody>
      </p:sp>
      <p:pic>
        <p:nvPicPr>
          <p:cNvPr id="23" name="Объект 2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389" y="3041645"/>
            <a:ext cx="13103469" cy="9084125"/>
          </a:xfr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035" y="6907911"/>
            <a:ext cx="3410353" cy="2314168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825" y="8308546"/>
            <a:ext cx="2841961" cy="3085558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778" y="5196518"/>
            <a:ext cx="2953609" cy="2435966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9171" y="9136600"/>
            <a:ext cx="2730313" cy="298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9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Изучение нового похоже на сборку </a:t>
            </a:r>
            <a:r>
              <a:rPr lang="ru-RU" dirty="0" err="1"/>
              <a:t>пазла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31</a:t>
            </a:fld>
            <a:endParaRPr lang="ru-RU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097" y="3041652"/>
            <a:ext cx="13154219" cy="9165323"/>
          </a:xfr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783" y="6822857"/>
            <a:ext cx="3410353" cy="232431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063" y="8910476"/>
            <a:ext cx="2852111" cy="308555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562" y="7567762"/>
            <a:ext cx="3461102" cy="274046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3941" y="9680893"/>
            <a:ext cx="2933309" cy="248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7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 в </a:t>
            </a:r>
            <a:r>
              <a:rPr lang="en-US" dirty="0" smtClean="0"/>
              <a:t>C++. </a:t>
            </a:r>
            <a:r>
              <a:rPr lang="ru-RU" dirty="0" smtClean="0"/>
              <a:t>Вариант</a:t>
            </a:r>
            <a:r>
              <a:rPr lang="en-US" dirty="0" smtClean="0"/>
              <a:t> 1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Ссылка является альтернативным именем объекта. Ссылки чаще</a:t>
            </a:r>
          </a:p>
          <a:p>
            <a:pPr lvl="1"/>
            <a:r>
              <a:rPr lang="ru-RU" dirty="0" smtClean="0"/>
              <a:t>всего используются для указания аргументов функций и</a:t>
            </a:r>
          </a:p>
          <a:p>
            <a:pPr lvl="1"/>
            <a:r>
              <a:rPr lang="ru-RU" dirty="0" smtClean="0"/>
              <a:t>возвращаемых значений вообще, и при перегрузке операторов</a:t>
            </a:r>
          </a:p>
          <a:p>
            <a:pPr lvl="1"/>
            <a:r>
              <a:rPr lang="ru-RU" smtClean="0"/>
              <a:t>в частности.</a:t>
            </a:r>
            <a:endParaRPr lang="ru-RU" dirty="0" smtClean="0"/>
          </a:p>
          <a:p>
            <a:pPr lvl="1"/>
            <a:endParaRPr lang="ru-RU" dirty="0"/>
          </a:p>
          <a:p>
            <a:pPr lvl="1"/>
            <a:r>
              <a:rPr lang="ru-RU" dirty="0" smtClean="0"/>
              <a:t>Запись </a:t>
            </a:r>
            <a:r>
              <a:rPr lang="en-US" dirty="0" smtClean="0"/>
              <a:t>X&amp;</a:t>
            </a:r>
            <a:r>
              <a:rPr lang="ru-RU" dirty="0" smtClean="0"/>
              <a:t> означает </a:t>
            </a:r>
            <a:r>
              <a:rPr lang="ru-RU" i="1" dirty="0" smtClean="0"/>
              <a:t>ссылку на </a:t>
            </a:r>
            <a:r>
              <a:rPr lang="en-US" i="1" dirty="0" smtClean="0"/>
              <a:t>X</a:t>
            </a:r>
            <a:r>
              <a:rPr lang="ru-RU" i="1" dirty="0" smtClean="0"/>
              <a:t>. </a:t>
            </a:r>
            <a:r>
              <a:rPr lang="ru-RU" dirty="0" smtClean="0"/>
              <a:t>Например</a:t>
            </a:r>
            <a:endParaRPr lang="en-US" dirty="0"/>
          </a:p>
          <a:p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i =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1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&amp; r = i;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x = r;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r =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2</a:t>
            </a:r>
            <a:r>
              <a:rPr lang="ru-RU" alt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altLang="ru-RU" sz="8800" dirty="0">
              <a:latin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32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1350" y="6130063"/>
            <a:ext cx="6106256" cy="607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4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 в </a:t>
            </a:r>
            <a:r>
              <a:rPr lang="en-US" dirty="0" smtClean="0"/>
              <a:t>C++. </a:t>
            </a:r>
            <a:r>
              <a:rPr lang="ru-RU" dirty="0" smtClean="0"/>
              <a:t>Вариант 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Научили писать функции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Объяснили, что параметры передаются по значению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Проблема: как написать функцию </a:t>
            </a:r>
            <a:r>
              <a:rPr lang="en-US" dirty="0" smtClean="0">
                <a:latin typeface="Consolas" panose="020B0609020204030204" pitchFamily="49" charset="0"/>
              </a:rPr>
              <a:t>swap(x, y)</a:t>
            </a:r>
            <a:r>
              <a:rPr lang="en-US" dirty="0" smtClean="0"/>
              <a:t>?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Решение — принимать параметры по ссылке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33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807" y="7028462"/>
            <a:ext cx="6868800" cy="517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3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34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Овальная выноска 6"/>
          <p:cNvSpPr/>
          <p:nvPr/>
        </p:nvSpPr>
        <p:spPr>
          <a:xfrm>
            <a:off x="15243906" y="8385175"/>
            <a:ext cx="5723794" cy="3815225"/>
          </a:xfrm>
          <a:prstGeom prst="wedgeEllipseCallout">
            <a:avLst>
              <a:gd name="adj1" fmla="val -159058"/>
              <a:gd name="adj2" fmla="val 5421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Показали, что работает медленно</a:t>
            </a:r>
          </a:p>
        </p:txBody>
      </p:sp>
    </p:spTree>
    <p:extLst>
      <p:ext uri="{BB962C8B-B14F-4D97-AF65-F5344CB8AC3E}">
        <p14:creationId xmlns:p14="http://schemas.microsoft.com/office/powerpoint/2010/main" val="808245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35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Овальная выноска 6"/>
          <p:cNvSpPr/>
          <p:nvPr/>
        </p:nvSpPr>
        <p:spPr>
          <a:xfrm>
            <a:off x="15243906" y="8385175"/>
            <a:ext cx="5723794" cy="3815225"/>
          </a:xfrm>
          <a:prstGeom prst="wedgeEllipseCallout">
            <a:avLst>
              <a:gd name="adj1" fmla="val -159058"/>
              <a:gd name="adj2" fmla="val 5421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Показали, что работает быстро</a:t>
            </a:r>
          </a:p>
        </p:txBody>
      </p:sp>
      <p:sp>
        <p:nvSpPr>
          <p:cNvPr id="8" name="Овальная выноска 7"/>
          <p:cNvSpPr/>
          <p:nvPr/>
        </p:nvSpPr>
        <p:spPr>
          <a:xfrm>
            <a:off x="17367308" y="4376922"/>
            <a:ext cx="5723794" cy="3815225"/>
          </a:xfrm>
          <a:prstGeom prst="wedgeEllipseCallout">
            <a:avLst>
              <a:gd name="adj1" fmla="val -134819"/>
              <a:gd name="adj2" fmla="val -43753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Стали принимать по ссылке</a:t>
            </a:r>
          </a:p>
        </p:txBody>
      </p:sp>
    </p:spTree>
    <p:extLst>
      <p:ext uri="{BB962C8B-B14F-4D97-AF65-F5344CB8AC3E}">
        <p14:creationId xmlns:p14="http://schemas.microsoft.com/office/powerpoint/2010/main" val="288321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36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 smtClean="0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en-US" altLang="ru-RU" sz="5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13580" y="8674914"/>
            <a:ext cx="5478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52372" y="8674696"/>
            <a:ext cx="4953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90930" y="9912351"/>
            <a:ext cx="2650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289174" y="8680450"/>
            <a:ext cx="554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81057" y="8680450"/>
            <a:ext cx="2603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66009" y="9908574"/>
            <a:ext cx="1026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4" name="Овальная выноска 13"/>
          <p:cNvSpPr/>
          <p:nvPr/>
        </p:nvSpPr>
        <p:spPr>
          <a:xfrm>
            <a:off x="16389350" y="4859471"/>
            <a:ext cx="6865940" cy="3815225"/>
          </a:xfrm>
          <a:prstGeom prst="wedgeEllipseCallout">
            <a:avLst>
              <a:gd name="adj1" fmla="val -224684"/>
              <a:gd name="adj2" fmla="val 86810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Не компилируется</a:t>
            </a:r>
          </a:p>
        </p:txBody>
      </p:sp>
    </p:spTree>
    <p:extLst>
      <p:ext uri="{BB962C8B-B14F-4D97-AF65-F5344CB8AC3E}">
        <p14:creationId xmlns:p14="http://schemas.microsoft.com/office/powerpoint/2010/main" val="183976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5291E-8 2.03704E-6 L -0.10932 0.00081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69" y="3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642E-6 1.48148E-6 L 0.31285 -0.00023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9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0145E-6 2.03704E-6 L 0.15697 0.08993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39" y="421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932 0.00081 L 0.04545 0.0897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35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9" grpId="1"/>
      <p:bldP spid="10" grpId="0"/>
      <p:bldP spid="11" grpId="0"/>
      <p:bldP spid="12" grpId="0"/>
      <p:bldP spid="13" grpId="1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Проблема: как одновременно</a:t>
            </a:r>
          </a:p>
          <a:p>
            <a:pPr lvl="2"/>
            <a:r>
              <a:rPr lang="ru-RU" dirty="0" smtClean="0"/>
              <a:t>избежать лишнего копирования?</a:t>
            </a:r>
          </a:p>
          <a:p>
            <a:pPr lvl="2"/>
            <a:r>
              <a:rPr lang="ru-RU" dirty="0" smtClean="0"/>
              <a:t>избежать случайного изменения параметра функции?</a:t>
            </a:r>
          </a:p>
          <a:p>
            <a:pPr lvl="2"/>
            <a:r>
              <a:rPr lang="ru-RU" dirty="0" smtClean="0"/>
              <a:t>разрешить принимать в функцию временные объекты?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27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38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 smtClean="0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 smtClean="0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altLang="ru-RU" sz="5400" dirty="0" smtClean="0">
                <a:solidFill>
                  <a:sysClr val="windowText" lastClr="000000"/>
                </a:solidFill>
                <a:latin typeface="Consolas" panose="020B0609020204030204" pitchFamily="49" charset="0"/>
              </a:rPr>
              <a:t>);</a:t>
            </a:r>
            <a:endParaRPr lang="en-US" altLang="ru-RU" sz="5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18957" y="3742189"/>
            <a:ext cx="10378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28215" y="3743319"/>
            <a:ext cx="2262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const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946" y="5150362"/>
            <a:ext cx="3140970" cy="3785624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3036" y="5150362"/>
            <a:ext cx="6734570" cy="705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5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5038E-6 -1.48148E-6 L 0.09161 -0.0012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7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Целочисленные типы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6151339"/>
              </p:ext>
            </p:extLst>
          </p:nvPr>
        </p:nvGraphicFramePr>
        <p:xfrm>
          <a:off x="1143000" y="3048000"/>
          <a:ext cx="22131340" cy="91519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32835">
                  <a:extLst>
                    <a:ext uri="{9D8B030D-6E8A-4147-A177-3AD203B41FA5}">
                      <a16:colId xmlns:a16="http://schemas.microsoft.com/office/drawing/2014/main" val="3510066184"/>
                    </a:ext>
                  </a:extLst>
                </a:gridCol>
                <a:gridCol w="5532835">
                  <a:extLst>
                    <a:ext uri="{9D8B030D-6E8A-4147-A177-3AD203B41FA5}">
                      <a16:colId xmlns:a16="http://schemas.microsoft.com/office/drawing/2014/main" val="2791170998"/>
                    </a:ext>
                  </a:extLst>
                </a:gridCol>
                <a:gridCol w="5532835">
                  <a:extLst>
                    <a:ext uri="{9D8B030D-6E8A-4147-A177-3AD203B41FA5}">
                      <a16:colId xmlns:a16="http://schemas.microsoft.com/office/drawing/2014/main" val="2363596177"/>
                    </a:ext>
                  </a:extLst>
                </a:gridCol>
                <a:gridCol w="5532835">
                  <a:extLst>
                    <a:ext uri="{9D8B030D-6E8A-4147-A177-3AD203B41FA5}">
                      <a16:colId xmlns:a16="http://schemas.microsoft.com/office/drawing/2014/main" val="928409291"/>
                    </a:ext>
                  </a:extLst>
                </a:gridCol>
              </a:tblGrid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Тип</a:t>
                      </a:r>
                      <a:endParaRPr lang="ru-RU" sz="4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Размер в байтах</a:t>
                      </a:r>
                      <a:endParaRPr lang="ru-RU" sz="4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Минимум</a:t>
                      </a:r>
                      <a:endParaRPr lang="ru-RU" sz="4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Максимум</a:t>
                      </a:r>
                      <a:endParaRPr lang="ru-RU" sz="4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385455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signed 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1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</a:t>
                      </a:r>
                      <a:r>
                        <a:rPr lang="ru-RU" sz="4800" dirty="0" smtClean="0"/>
                        <a:t>128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127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5312165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unsigned char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1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0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255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5943358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short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2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−32768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32767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1489136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unsigned</a:t>
                      </a:r>
                      <a:r>
                        <a:rPr lang="en-US" sz="4800" baseline="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 short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2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0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65535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3903290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err="1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обычно</a:t>
                      </a:r>
                      <a:r>
                        <a:rPr lang="ru-RU" sz="4800" baseline="0" dirty="0" smtClean="0"/>
                        <a:t> 4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</a:t>
                      </a:r>
                      <a:r>
                        <a:rPr lang="ru-RU" sz="4800" dirty="0" smtClean="0"/>
                        <a:t>2 147 483 648</a:t>
                      </a:r>
                      <a:endParaRPr lang="ru-RU" sz="48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2 147 483 647</a:t>
                      </a:r>
                      <a:endParaRPr lang="ru-RU" sz="48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4511697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err="1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size_t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4 или 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0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32</a:t>
                      </a:r>
                      <a:r>
                        <a:rPr lang="ru-RU" sz="4800" baseline="0" dirty="0" smtClean="0"/>
                        <a:t> </a:t>
                      </a:r>
                      <a:r>
                        <a:rPr lang="ru-RU" sz="4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− 1 или </a:t>
                      </a:r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64</a:t>
                      </a:r>
                      <a:r>
                        <a:rPr lang="ru-RU" sz="4800" baseline="0" dirty="0" smtClean="0"/>
                        <a:t> </a:t>
                      </a:r>
                      <a:r>
                        <a:rPr lang="ru-RU" sz="4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− 1</a:t>
                      </a:r>
                      <a:endParaRPr lang="ru-RU" sz="4800" baseline="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1512180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int64_t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</a:t>
                      </a:r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63</a:t>
                      </a:r>
                      <a:r>
                        <a:rPr lang="ru-RU" sz="4800" baseline="0" dirty="0" smtClean="0"/>
                        <a:t> </a:t>
                      </a:r>
                      <a:r>
                        <a:rPr lang="ru-RU" sz="4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− 1</a:t>
                      </a:r>
                      <a:endParaRPr lang="ru-RU" sz="4800" baseline="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012210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uint64_t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0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64</a:t>
                      </a:r>
                      <a:r>
                        <a:rPr lang="ru-RU" sz="4800" baseline="0" dirty="0" smtClean="0"/>
                        <a:t> </a:t>
                      </a:r>
                      <a:r>
                        <a:rPr lang="ru-RU" sz="4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− 1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5362658"/>
                  </a:ext>
                </a:extLst>
              </a:tr>
            </a:tbl>
          </a:graphicData>
        </a:graphic>
      </p:graphicFrame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39</a:t>
            </a:fld>
            <a:endParaRPr lang="ru-RU"/>
          </a:p>
        </p:txBody>
      </p:sp>
      <p:sp>
        <p:nvSpPr>
          <p:cNvPr id="8" name="Овальная выноска 7"/>
          <p:cNvSpPr/>
          <p:nvPr/>
        </p:nvSpPr>
        <p:spPr>
          <a:xfrm>
            <a:off x="9329737" y="5843954"/>
            <a:ext cx="5722939" cy="2922221"/>
          </a:xfrm>
          <a:prstGeom prst="wedgeEllipseCallout">
            <a:avLst>
              <a:gd name="adj1" fmla="val -109940"/>
              <a:gd name="adj2" fmla="val -78912"/>
            </a:avLst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bg1"/>
                </a:solidFill>
              </a:rPr>
              <a:t>«</a:t>
            </a:r>
            <a:r>
              <a:rPr lang="en-US" sz="4800" dirty="0" smtClean="0">
                <a:solidFill>
                  <a:schemeClr val="bg1"/>
                </a:solidFill>
              </a:rPr>
              <a:t>char</a:t>
            </a:r>
            <a:r>
              <a:rPr lang="ru-RU" sz="4800" dirty="0" smtClean="0">
                <a:solidFill>
                  <a:schemeClr val="bg1"/>
                </a:solidFill>
              </a:rPr>
              <a:t>»</a:t>
            </a:r>
            <a:r>
              <a:rPr lang="en-US" sz="4800" dirty="0" smtClean="0">
                <a:solidFill>
                  <a:schemeClr val="bg1"/>
                </a:solidFill>
              </a:rPr>
              <a:t>?</a:t>
            </a:r>
          </a:p>
          <a:p>
            <a:pPr algn="ctr"/>
            <a:r>
              <a:rPr lang="ru-RU" sz="4800" dirty="0" smtClean="0">
                <a:solidFill>
                  <a:schemeClr val="bg1"/>
                </a:solidFill>
              </a:rPr>
              <a:t>Это не опечатка?</a:t>
            </a:r>
          </a:p>
        </p:txBody>
      </p:sp>
      <p:sp>
        <p:nvSpPr>
          <p:cNvPr id="9" name="Овальная выноска 8"/>
          <p:cNvSpPr/>
          <p:nvPr/>
        </p:nvSpPr>
        <p:spPr>
          <a:xfrm>
            <a:off x="7655230" y="5396890"/>
            <a:ext cx="9071952" cy="2922221"/>
          </a:xfrm>
          <a:prstGeom prst="wedgeEllipseCallout">
            <a:avLst>
              <a:gd name="adj1" fmla="val 68194"/>
              <a:gd name="adj2" fmla="val 58289"/>
            </a:avLst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bg1"/>
                </a:solidFill>
              </a:rPr>
              <a:t>Какие </a:t>
            </a:r>
            <a:r>
              <a:rPr lang="ru-RU" sz="4800" dirty="0" err="1" smtClean="0">
                <a:solidFill>
                  <a:schemeClr val="bg1"/>
                </a:solidFill>
              </a:rPr>
              <a:t>сложые</a:t>
            </a:r>
            <a:r>
              <a:rPr lang="ru-RU" sz="4800" dirty="0" smtClean="0">
                <a:solidFill>
                  <a:schemeClr val="bg1"/>
                </a:solidFill>
              </a:rPr>
              <a:t> числа. Их все надо помнить?</a:t>
            </a:r>
          </a:p>
        </p:txBody>
      </p:sp>
    </p:spTree>
    <p:extLst>
      <p:ext uri="{BB962C8B-B14F-4D97-AF65-F5344CB8AC3E}">
        <p14:creationId xmlns:p14="http://schemas.microsoft.com/office/powerpoint/2010/main" val="116736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Состав специализации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6" y="4158000"/>
            <a:ext cx="2311800" cy="5400000"/>
          </a:xfr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806" y="4158000"/>
            <a:ext cx="2966400" cy="5400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406" y="4158000"/>
            <a:ext cx="4231500" cy="54000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809" y="4158000"/>
            <a:ext cx="2956650" cy="540000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4906" y="4158000"/>
            <a:ext cx="4742700" cy="54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0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4.8/5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1774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4.95/5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523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5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8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1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Целочисленные типы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В первом курсе</a:t>
            </a:r>
          </a:p>
          <a:p>
            <a:pPr lvl="2"/>
            <a:r>
              <a:rPr lang="ru-RU" dirty="0" smtClean="0"/>
              <a:t>сказали: «Для представления целых чисел в </a:t>
            </a:r>
            <a:r>
              <a:rPr lang="en-US" dirty="0" smtClean="0"/>
              <a:t>C++ </a:t>
            </a:r>
            <a:r>
              <a:rPr lang="ru-RU" dirty="0" smtClean="0"/>
              <a:t>используется тип </a:t>
            </a:r>
            <a:r>
              <a:rPr lang="en-US" dirty="0" err="1" smtClean="0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dirty="0" smtClean="0"/>
              <a:t>»</a:t>
            </a:r>
          </a:p>
          <a:p>
            <a:pPr lvl="2"/>
            <a:r>
              <a:rPr lang="ru-RU" dirty="0" smtClean="0"/>
              <a:t>нет </a:t>
            </a:r>
            <a:r>
              <a:rPr lang="ru-RU" dirty="0"/>
              <a:t>ни одной задачи, где типа </a:t>
            </a:r>
            <a:r>
              <a:rPr lang="en-US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en-US" dirty="0"/>
              <a:t> </a:t>
            </a:r>
            <a:r>
              <a:rPr lang="ru-RU" dirty="0" smtClean="0"/>
              <a:t>недостаточно</a:t>
            </a:r>
          </a:p>
          <a:p>
            <a:pPr lvl="2"/>
            <a:r>
              <a:rPr lang="ru-RU" dirty="0"/>
              <a:t>д</a:t>
            </a:r>
            <a:r>
              <a:rPr lang="ru-RU" dirty="0" smtClean="0"/>
              <a:t>али задачу «Найти среднее значение вектора положительных целых чисел»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И только во втором курсе…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363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41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3914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42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1582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review. </a:t>
            </a:r>
            <a:r>
              <a:rPr lang="ru-RU" dirty="0" smtClean="0"/>
              <a:t>Вариант 1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38" y="3134395"/>
            <a:ext cx="22305173" cy="6646030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43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802" y="4949825"/>
            <a:ext cx="5054809" cy="4876243"/>
          </a:xfrm>
          <a:prstGeom prst="rect">
            <a:avLst/>
          </a:prstGeom>
        </p:spPr>
      </p:pic>
      <p:sp>
        <p:nvSpPr>
          <p:cNvPr id="8" name="Стрелка вправо 7"/>
          <p:cNvSpPr/>
          <p:nvPr/>
        </p:nvSpPr>
        <p:spPr>
          <a:xfrm rot="20622110">
            <a:off x="14694031" y="5693617"/>
            <a:ext cx="5664756" cy="1908775"/>
          </a:xfrm>
          <a:prstGeom prst="rightArrow">
            <a:avLst>
              <a:gd name="adj1" fmla="val 41778"/>
              <a:gd name="adj2" fmla="val 70268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6482401"/>
            <a:ext cx="5751833" cy="571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0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review. </a:t>
            </a:r>
            <a:r>
              <a:rPr lang="ru-RU" dirty="0" smtClean="0"/>
              <a:t>Вариант 2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6" y="3041999"/>
            <a:ext cx="22130484" cy="8761865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44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937" y="7227166"/>
            <a:ext cx="4974346" cy="494508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41" y="4777504"/>
            <a:ext cx="10255931" cy="738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0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Забрать с собой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Любое новое понятие проще </a:t>
            </a:r>
            <a:r>
              <a:rPr lang="ru-RU" dirty="0" smtClean="0"/>
              <a:t>усвоить</a:t>
            </a:r>
            <a:r>
              <a:rPr lang="ru-RU" smtClean="0"/>
              <a:t>, связав </a:t>
            </a:r>
            <a:r>
              <a:rPr lang="ru-RU" dirty="0" smtClean="0"/>
              <a:t>с чем-то известным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Хороший пример связи — проблема, которую это понятие решает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894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Наглядность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485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Любая фраза — это лишь вершина айсберга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8" r="25043"/>
          <a:stretch/>
        </p:blipFill>
        <p:spPr>
          <a:xfrm>
            <a:off x="1124806" y="2980418"/>
            <a:ext cx="7526697" cy="9219982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47</a:t>
            </a:fld>
            <a:endParaRPr lang="ru-RU"/>
          </a:p>
        </p:txBody>
      </p:sp>
      <p:sp>
        <p:nvSpPr>
          <p:cNvPr id="9" name="Объект 8"/>
          <p:cNvSpPr>
            <a:spLocks noGrp="1"/>
          </p:cNvSpPr>
          <p:nvPr>
            <p:ph idx="13"/>
          </p:nvPr>
        </p:nvSpPr>
        <p:spPr>
          <a:xfrm>
            <a:off x="9137650" y="3805200"/>
            <a:ext cx="14119634" cy="1138838"/>
          </a:xfrm>
        </p:spPr>
        <p:txBody>
          <a:bodyPr anchor="t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«</a:t>
            </a:r>
            <a:r>
              <a:rPr lang="ru-RU" dirty="0" smtClean="0">
                <a:solidFill>
                  <a:sysClr val="windowText" lastClr="000000"/>
                </a:solidFill>
              </a:rPr>
              <a:t>Скомпилируем</a:t>
            </a:r>
            <a:r>
              <a:rPr lang="ru-RU" dirty="0">
                <a:solidFill>
                  <a:sysClr val="windowText" lastClr="000000"/>
                </a:solidFill>
              </a:rPr>
              <a:t>, запустим и посмотрим </a:t>
            </a:r>
            <a:r>
              <a:rPr lang="ru-RU" dirty="0" smtClean="0">
                <a:solidFill>
                  <a:sysClr val="windowText" lastClr="000000"/>
                </a:solidFill>
              </a:rPr>
              <a:t>вывод</a:t>
            </a:r>
            <a:r>
              <a:rPr lang="en-US" dirty="0" smtClean="0">
                <a:solidFill>
                  <a:sysClr val="windowText" lastClr="000000"/>
                </a:solidFill>
              </a:rPr>
              <a:t>»</a:t>
            </a:r>
            <a:endParaRPr lang="ru-RU" dirty="0"/>
          </a:p>
        </p:txBody>
      </p:sp>
      <p:sp>
        <p:nvSpPr>
          <p:cNvPr id="10" name="Объект 8"/>
          <p:cNvSpPr txBox="1">
            <a:spLocks/>
          </p:cNvSpPr>
          <p:nvPr/>
        </p:nvSpPr>
        <p:spPr>
          <a:xfrm>
            <a:off x="8756806" y="5331600"/>
            <a:ext cx="14882400" cy="6868338"/>
          </a:xfrm>
          <a:prstGeom prst="rect">
            <a:avLst/>
          </a:prstGeom>
        </p:spPr>
        <p:txBody>
          <a:bodyPr vert="horz" lIns="0" tIns="45718" rIns="91435" bIns="45718" rtlCol="0" anchor="t">
            <a:noAutofit/>
          </a:bodyPr>
          <a:lstStyle>
            <a:lvl1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значит «скомпилируем?»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>
                <a:latin typeface="Consolas" panose="020B0609020204030204" pitchFamily="49" charset="0"/>
              </a:rPr>
              <a:t>g++ -</a:t>
            </a:r>
            <a:r>
              <a:rPr lang="ru-RU" sz="4000" dirty="0" err="1" smtClean="0">
                <a:latin typeface="Consolas" panose="020B0609020204030204" pitchFamily="49" charset="0"/>
              </a:rPr>
              <a:t>Wall</a:t>
            </a:r>
            <a:r>
              <a:rPr lang="ru-RU" sz="4000" dirty="0" smtClean="0">
                <a:latin typeface="Consolas" panose="020B0609020204030204" pitchFamily="49" charset="0"/>
              </a:rPr>
              <a:t> -</a:t>
            </a:r>
            <a:r>
              <a:rPr lang="ru-RU" sz="4000" dirty="0" err="1" smtClean="0">
                <a:latin typeface="Consolas" panose="020B0609020204030204" pitchFamily="49" charset="0"/>
              </a:rPr>
              <a:t>std</a:t>
            </a:r>
            <a:r>
              <a:rPr lang="ru-RU" sz="4000" dirty="0" smtClean="0">
                <a:latin typeface="Consolas" panose="020B0609020204030204" pitchFamily="49" charset="0"/>
              </a:rPr>
              <a:t>=c++14 -O2 example.cpp -o </a:t>
            </a:r>
            <a:r>
              <a:rPr lang="ru-RU" sz="4000" dirty="0" err="1" smtClean="0">
                <a:latin typeface="Consolas" panose="020B0609020204030204" pitchFamily="49" charset="0"/>
              </a:rPr>
              <a:t>example</a:t>
            </a:r>
            <a:endParaRPr lang="ru-RU" sz="4000" dirty="0" smtClean="0">
              <a:latin typeface="Consolas" panose="020B0609020204030204" pitchFamily="49" charset="0"/>
            </a:endParaRP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куда это вводить?</a:t>
            </a:r>
            <a:endParaRPr lang="en-US" sz="4000" dirty="0" smtClean="0"/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такое </a:t>
            </a:r>
            <a:r>
              <a:rPr lang="ru-RU" sz="4000" dirty="0" smtClean="0">
                <a:latin typeface="Consolas" panose="020B0609020204030204" pitchFamily="49" charset="0"/>
              </a:rPr>
              <a:t>g++</a:t>
            </a:r>
            <a:r>
              <a:rPr lang="ru-RU" sz="4000" dirty="0" smtClean="0"/>
              <a:t>? Где его взять?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значит «запустим»?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>
                <a:latin typeface="Consolas" panose="020B0609020204030204" pitchFamily="49" charset="0"/>
              </a:rPr>
              <a:t>./</a:t>
            </a:r>
            <a:r>
              <a:rPr lang="ru-RU" sz="4000" dirty="0" err="1" smtClean="0">
                <a:latin typeface="Consolas" panose="020B0609020204030204" pitchFamily="49" charset="0"/>
              </a:rPr>
              <a:t>example</a:t>
            </a:r>
            <a:endParaRPr lang="ru-RU" sz="4000" dirty="0" smtClean="0">
              <a:latin typeface="Consolas" panose="020B0609020204030204" pitchFamily="49" charset="0"/>
            </a:endParaRP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А если у меня </a:t>
            </a:r>
            <a:r>
              <a:rPr lang="ru-RU" sz="4000" dirty="0" err="1" smtClean="0"/>
              <a:t>Windows</a:t>
            </a:r>
            <a:r>
              <a:rPr lang="ru-RU" sz="4000" dirty="0" smtClean="0"/>
              <a:t>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Где смотреть вывод?</a:t>
            </a:r>
            <a:endParaRPr lang="ru-RU" sz="4000" dirty="0"/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8651503" y="5169675"/>
            <a:ext cx="14622835" cy="0"/>
          </a:xfrm>
          <a:prstGeom prst="line">
            <a:avLst/>
          </a:prstGeom>
          <a:ln w="98425">
            <a:headEnd type="none" w="lg" len="med"/>
            <a:tailEnd type="none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78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606" y="1897063"/>
            <a:ext cx="21031200" cy="11830050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Отладчик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855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16" y="1897662"/>
            <a:ext cx="21029580" cy="11829138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Настройка компилятора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589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Целевая аудитория специализации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 smtClean="0"/>
              <a:t>Люди, владеющие любым языком программирования</a:t>
            </a:r>
            <a:endParaRPr lang="ru-RU" dirty="0"/>
          </a:p>
          <a:p>
            <a:pPr lvl="2"/>
            <a:r>
              <a:rPr lang="ru-RU" dirty="0" smtClean="0"/>
              <a:t>надо знать, что такое переменные, условный оператор и циклы</a:t>
            </a:r>
          </a:p>
          <a:p>
            <a:pPr lvl="2"/>
            <a:r>
              <a:rPr lang="ru-RU" dirty="0" smtClean="0"/>
              <a:t>иметь представление о классах, инкапсуляции, наследовании и полиморфизме</a:t>
            </a:r>
          </a:p>
          <a:p>
            <a:pPr lvl="2"/>
            <a:r>
              <a:rPr lang="ru-RU" dirty="0" smtClean="0"/>
              <a:t>знать базовые алгоритмы и структуры данных: </a:t>
            </a:r>
            <a:r>
              <a:rPr lang="ru-RU" dirty="0"/>
              <a:t>сортировка, поиск, массив, словарь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0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Применение на практике — </a:t>
            </a:r>
            <a:r>
              <a:rPr lang="en-US" dirty="0" smtClean="0"/>
              <a:t>bug report’</a:t>
            </a:r>
            <a:r>
              <a:rPr lang="ru-RU" dirty="0" smtClean="0"/>
              <a:t>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algn="ctr"/>
            <a:r>
              <a:rPr lang="en-US" dirty="0" smtClean="0"/>
              <a:t>Bug report</a:t>
            </a:r>
            <a:r>
              <a:rPr lang="ru-RU" dirty="0" smtClean="0"/>
              <a:t> курильщика</a:t>
            </a:r>
          </a:p>
          <a:p>
            <a:pPr lvl="2"/>
            <a:r>
              <a:rPr lang="ru-RU" dirty="0" smtClean="0"/>
              <a:t>Шрифт мелкий</a:t>
            </a:r>
          </a:p>
          <a:p>
            <a:pPr lvl="2"/>
            <a:r>
              <a:rPr lang="en-US" dirty="0" smtClean="0"/>
              <a:t>IDE </a:t>
            </a:r>
            <a:r>
              <a:rPr lang="ru-RU" dirty="0" smtClean="0"/>
              <a:t>неудачно расположена в кадре</a:t>
            </a:r>
          </a:p>
          <a:p>
            <a:pPr lvl="2"/>
            <a:r>
              <a:rPr lang="ru-RU" dirty="0" smtClean="0"/>
              <a:t>Куча неиспользуемого пространства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50</a:t>
            </a:fld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>
          <a:xfrm>
            <a:off x="12954408" y="3047400"/>
            <a:ext cx="10302875" cy="1138838"/>
          </a:xfrm>
        </p:spPr>
        <p:txBody>
          <a:bodyPr anchor="t" anchorCtr="0"/>
          <a:lstStyle/>
          <a:p>
            <a:pPr algn="ctr"/>
            <a:r>
              <a:rPr lang="en-US" dirty="0" smtClean="0"/>
              <a:t>Bug report </a:t>
            </a:r>
            <a:r>
              <a:rPr lang="ru-RU" dirty="0" smtClean="0"/>
              <a:t>здорового человека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633" y="4186237"/>
            <a:ext cx="11496657" cy="648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8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Итоги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31338" cy="9158288"/>
          </a:xfrm>
        </p:spPr>
        <p:txBody>
          <a:bodyPr/>
          <a:lstStyle/>
          <a:p>
            <a:pPr lvl="1"/>
            <a:r>
              <a:rPr lang="ru-RU" dirty="0" smtClean="0"/>
              <a:t>Если качество результата вас не устраивает, остановитесь и</a:t>
            </a:r>
          </a:p>
          <a:p>
            <a:pPr lvl="1"/>
            <a:r>
              <a:rPr lang="ru-RU" dirty="0" smtClean="0"/>
              <a:t>постарайтесь что-то поменять</a:t>
            </a:r>
          </a:p>
          <a:p>
            <a:pPr lvl="1"/>
            <a:endParaRPr lang="ru-RU" dirty="0"/>
          </a:p>
          <a:p>
            <a:pPr lvl="1"/>
            <a:r>
              <a:rPr lang="en-US" dirty="0" err="1"/>
              <a:t>Stroustrup</a:t>
            </a:r>
            <a:r>
              <a:rPr lang="en-US" dirty="0"/>
              <a:t>: </a:t>
            </a:r>
            <a:r>
              <a:rPr lang="ru-RU" dirty="0" smtClean="0"/>
              <a:t>«</a:t>
            </a:r>
            <a:r>
              <a:rPr lang="en-US" dirty="0" smtClean="0"/>
              <a:t>Teaching </a:t>
            </a:r>
            <a:r>
              <a:rPr lang="en-US" dirty="0"/>
              <a:t>is relatively easy. Getting people to learn is </a:t>
            </a:r>
            <a:r>
              <a:rPr lang="en-US" dirty="0" smtClean="0"/>
              <a:t>hard</a:t>
            </a:r>
            <a:r>
              <a:rPr lang="ru-RU" dirty="0" smtClean="0"/>
              <a:t>»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Любое новое понятие проще </a:t>
            </a:r>
            <a:r>
              <a:rPr lang="ru-RU" dirty="0" smtClean="0"/>
              <a:t>усвоить, связав </a:t>
            </a:r>
            <a:r>
              <a:rPr lang="ru-RU" dirty="0"/>
              <a:t>с чем-то </a:t>
            </a:r>
            <a:r>
              <a:rPr lang="ru-RU" dirty="0" smtClean="0"/>
              <a:t>известным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Программирование </a:t>
            </a:r>
            <a:r>
              <a:rPr lang="ru-RU" dirty="0"/>
              <a:t>— это, в первую очередь, </a:t>
            </a:r>
            <a:r>
              <a:rPr lang="ru-RU" dirty="0" smtClean="0"/>
              <a:t>навык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Чем </a:t>
            </a:r>
            <a:r>
              <a:rPr lang="ru-RU" dirty="0" err="1"/>
              <a:t>приземлённее</a:t>
            </a:r>
            <a:r>
              <a:rPr lang="ru-RU" dirty="0"/>
              <a:t> ваш способ донесения информации, тем проще </a:t>
            </a:r>
            <a:r>
              <a:rPr lang="ru-RU" dirty="0" smtClean="0"/>
              <a:t>вас</a:t>
            </a:r>
          </a:p>
          <a:p>
            <a:pPr lvl="1"/>
            <a:r>
              <a:rPr lang="ru-RU" dirty="0" smtClean="0"/>
              <a:t>понять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36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887538" y="3048001"/>
            <a:ext cx="21369337" cy="7250114"/>
          </a:xfrm>
        </p:spPr>
        <p:txBody>
          <a:bodyPr/>
          <a:lstStyle/>
          <a:p>
            <a:r>
              <a:rPr lang="ru-RU" dirty="0" smtClean="0"/>
              <a:t>Вы </a:t>
            </a:r>
            <a:r>
              <a:rPr lang="ru-RU" dirty="0"/>
              <a:t>сделали </a:t>
            </a:r>
            <a:r>
              <a:rPr lang="ru-RU" dirty="0" smtClean="0"/>
              <a:t>курс</a:t>
            </a:r>
          </a:p>
          <a:p>
            <a:r>
              <a:rPr lang="ru-RU" dirty="0" smtClean="0"/>
              <a:t>настолько </a:t>
            </a:r>
            <a:r>
              <a:rPr lang="ru-RU" dirty="0"/>
              <a:t>понятным, </a:t>
            </a:r>
            <a:r>
              <a:rPr lang="ru-RU" dirty="0" smtClean="0"/>
              <a:t>что</a:t>
            </a:r>
          </a:p>
          <a:p>
            <a:r>
              <a:rPr lang="ru-RU" dirty="0" smtClean="0"/>
              <a:t>даже семиклассница</a:t>
            </a:r>
          </a:p>
          <a:p>
            <a:r>
              <a:rPr lang="ru-RU" dirty="0" smtClean="0"/>
              <a:t>смогла </a:t>
            </a:r>
            <a:r>
              <a:rPr lang="ru-RU" dirty="0"/>
              <a:t>его </a:t>
            </a:r>
            <a:r>
              <a:rPr lang="ru-RU" dirty="0" smtClean="0"/>
              <a:t>пройти.</a:t>
            </a:r>
          </a:p>
          <a:p>
            <a:r>
              <a:rPr lang="ru-RU" dirty="0" smtClean="0"/>
              <a:t>Благодаря вам, </a:t>
            </a:r>
            <a:r>
              <a:rPr lang="ru-RU" dirty="0"/>
              <a:t>я </a:t>
            </a:r>
            <a:r>
              <a:rPr lang="ru-RU" dirty="0" smtClean="0"/>
              <a:t>сделала</a:t>
            </a:r>
          </a:p>
          <a:p>
            <a:r>
              <a:rPr lang="ru-RU" dirty="0" smtClean="0"/>
              <a:t>первый </a:t>
            </a:r>
            <a:r>
              <a:rPr lang="ru-RU" dirty="0"/>
              <a:t>шаг к своей мечте!</a:t>
            </a:r>
          </a:p>
        </p:txBody>
      </p:sp>
    </p:spTree>
    <p:extLst>
      <p:ext uri="{BB962C8B-B14F-4D97-AF65-F5344CB8AC3E}">
        <p14:creationId xmlns:p14="http://schemas.microsoft.com/office/powerpoint/2010/main" val="64679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5"/>
          </p:nvPr>
        </p:nvSpPr>
        <p:spPr>
          <a:xfrm>
            <a:off x="7612006" y="-858508"/>
            <a:ext cx="8394700" cy="76200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ishfb@yandex-team.ru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 smtClean="0"/>
              <a:t>Спасибо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 smtClean="0"/>
              <a:t>Илья Шишков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Старший разработчик компании Яндекс</a:t>
            </a:r>
            <a:endParaRPr lang="ru-RU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13691286" y="-1373496"/>
            <a:ext cx="9576251" cy="874596"/>
            <a:chOff x="3754769" y="6436056"/>
            <a:chExt cx="9576251" cy="874596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3754769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9" name="Группа 8"/>
            <p:cNvGrpSpPr/>
            <p:nvPr/>
          </p:nvGrpSpPr>
          <p:grpSpPr>
            <a:xfrm>
              <a:off x="3804785" y="6486908"/>
              <a:ext cx="9526235" cy="766361"/>
              <a:chOff x="13349640" y="9150752"/>
              <a:chExt cx="9526235" cy="766361"/>
            </a:xfrm>
          </p:grpSpPr>
          <p:pic>
            <p:nvPicPr>
              <p:cNvPr id="10" name="Изображение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349640" y="9150752"/>
                <a:ext cx="762000" cy="762000"/>
              </a:xfrm>
              <a:prstGeom prst="rect">
                <a:avLst/>
              </a:prstGeom>
            </p:spPr>
          </p:pic>
          <p:sp>
            <p:nvSpPr>
              <p:cNvPr id="11" name="Текст 5"/>
              <p:cNvSpPr txBox="1">
                <a:spLocks/>
              </p:cNvSpPr>
              <p:nvPr/>
            </p:nvSpPr>
            <p:spPr>
              <a:xfrm>
                <a:off x="14482949" y="915511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@twitter</a:t>
                </a:r>
                <a:endParaRPr lang="ru-RU" dirty="0"/>
              </a:p>
            </p:txBody>
          </p:sp>
        </p:grpSp>
      </p:grpSp>
      <p:grpSp>
        <p:nvGrpSpPr>
          <p:cNvPr id="12" name="Группа 11"/>
          <p:cNvGrpSpPr/>
          <p:nvPr/>
        </p:nvGrpSpPr>
        <p:grpSpPr>
          <a:xfrm>
            <a:off x="3071097" y="-3628345"/>
            <a:ext cx="9614351" cy="874596"/>
            <a:chOff x="3754769" y="8328877"/>
            <a:chExt cx="9614351" cy="874596"/>
          </a:xfrm>
        </p:grpSpPr>
        <p:sp>
          <p:nvSpPr>
            <p:cNvPr id="13" name="Прямоугольник 12"/>
            <p:cNvSpPr/>
            <p:nvPr/>
          </p:nvSpPr>
          <p:spPr>
            <a:xfrm>
              <a:off x="3754769" y="832887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4" name="Группа 13"/>
            <p:cNvGrpSpPr/>
            <p:nvPr/>
          </p:nvGrpSpPr>
          <p:grpSpPr>
            <a:xfrm>
              <a:off x="3829833" y="8391629"/>
              <a:ext cx="9539287" cy="762462"/>
              <a:chOff x="13336588" y="11437938"/>
              <a:chExt cx="9539287" cy="762462"/>
            </a:xfrm>
          </p:grpSpPr>
          <p:sp>
            <p:nvSpPr>
              <p:cNvPr id="15" name="Текст 5"/>
              <p:cNvSpPr txBox="1">
                <a:spLocks/>
              </p:cNvSpPr>
              <p:nvPr/>
            </p:nvSpPr>
            <p:spPr>
              <a:xfrm>
                <a:off x="14482949" y="1143840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skype@</a:t>
                </a:r>
                <a:endParaRPr lang="ru-RU" dirty="0"/>
              </a:p>
            </p:txBody>
          </p:sp>
          <p:pic>
            <p:nvPicPr>
              <p:cNvPr id="16" name="Изображение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6588" y="11437938"/>
                <a:ext cx="762000" cy="762000"/>
              </a:xfrm>
              <a:prstGeom prst="rect">
                <a:avLst/>
              </a:prstGeom>
            </p:spPr>
          </p:pic>
        </p:grpSp>
      </p:grpSp>
      <p:grpSp>
        <p:nvGrpSpPr>
          <p:cNvPr id="17" name="Группа 16"/>
          <p:cNvGrpSpPr/>
          <p:nvPr/>
        </p:nvGrpSpPr>
        <p:grpSpPr>
          <a:xfrm>
            <a:off x="13683989" y="-2547913"/>
            <a:ext cx="9569802" cy="874596"/>
            <a:chOff x="13294884" y="10237052"/>
            <a:chExt cx="9569802" cy="874596"/>
          </a:xfrm>
        </p:grpSpPr>
        <p:sp>
          <p:nvSpPr>
            <p:cNvPr id="18" name="Прямоугольник 17"/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9" name="Группа 18"/>
            <p:cNvGrpSpPr/>
            <p:nvPr/>
          </p:nvGrpSpPr>
          <p:grpSpPr>
            <a:xfrm>
              <a:off x="13338451" y="10287820"/>
              <a:ext cx="9526235" cy="776444"/>
              <a:chOff x="19835306" y="11437493"/>
              <a:chExt cx="9526235" cy="776444"/>
            </a:xfrm>
          </p:grpSpPr>
          <p:sp>
            <p:nvSpPr>
              <p:cNvPr id="20" name="Текст 5"/>
              <p:cNvSpPr txBox="1">
                <a:spLocks/>
              </p:cNvSpPr>
              <p:nvPr/>
            </p:nvSpPr>
            <p:spPr>
              <a:xfrm>
                <a:off x="20968615" y="1143749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facebook</a:t>
                </a:r>
                <a:endParaRPr lang="ru-RU" dirty="0"/>
              </a:p>
            </p:txBody>
          </p:sp>
          <p:pic>
            <p:nvPicPr>
              <p:cNvPr id="21" name="Изображение 2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35306" y="11451937"/>
                <a:ext cx="762000" cy="762000"/>
              </a:xfrm>
              <a:prstGeom prst="rect">
                <a:avLst/>
              </a:prstGeom>
            </p:spPr>
          </p:pic>
        </p:grpSp>
      </p:grpSp>
      <p:grpSp>
        <p:nvGrpSpPr>
          <p:cNvPr id="22" name="Группа 21"/>
          <p:cNvGrpSpPr/>
          <p:nvPr/>
        </p:nvGrpSpPr>
        <p:grpSpPr>
          <a:xfrm>
            <a:off x="13710883" y="-4815943"/>
            <a:ext cx="9577212" cy="874596"/>
            <a:chOff x="13294884" y="6436056"/>
            <a:chExt cx="9577212" cy="874596"/>
          </a:xfrm>
        </p:grpSpPr>
        <p:sp>
          <p:nvSpPr>
            <p:cNvPr id="23" name="Прямоугольник 22"/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4" name="Группа 23"/>
            <p:cNvGrpSpPr/>
            <p:nvPr/>
          </p:nvGrpSpPr>
          <p:grpSpPr>
            <a:xfrm>
              <a:off x="13338451" y="6493001"/>
              <a:ext cx="9533645" cy="762000"/>
              <a:chOff x="19827896" y="9155113"/>
              <a:chExt cx="9533645" cy="762000"/>
            </a:xfrm>
          </p:grpSpPr>
          <p:sp>
            <p:nvSpPr>
              <p:cNvPr id="25" name="Текст 5"/>
              <p:cNvSpPr txBox="1">
                <a:spLocks/>
              </p:cNvSpPr>
              <p:nvPr/>
            </p:nvSpPr>
            <p:spPr>
              <a:xfrm>
                <a:off x="20968615" y="915511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 smtClean="0"/>
                  <a:t>instagram</a:t>
                </a:r>
                <a:endParaRPr lang="ru-RU" dirty="0"/>
              </a:p>
            </p:txBody>
          </p:sp>
          <p:pic>
            <p:nvPicPr>
              <p:cNvPr id="26" name="Изображение 2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27896" y="9157970"/>
                <a:ext cx="762000" cy="749300"/>
              </a:xfrm>
              <a:prstGeom prst="rect">
                <a:avLst/>
              </a:prstGeom>
            </p:spPr>
          </p:pic>
        </p:grpSp>
      </p:grpSp>
      <p:grpSp>
        <p:nvGrpSpPr>
          <p:cNvPr id="27" name="Группа 26"/>
          <p:cNvGrpSpPr/>
          <p:nvPr/>
        </p:nvGrpSpPr>
        <p:grpSpPr>
          <a:xfrm>
            <a:off x="13683989" y="-3665248"/>
            <a:ext cx="9596262" cy="874596"/>
            <a:chOff x="13294884" y="8339787"/>
            <a:chExt cx="9596262" cy="874596"/>
          </a:xfrm>
        </p:grpSpPr>
        <p:sp>
          <p:nvSpPr>
            <p:cNvPr id="28" name="Прямоугольник 27"/>
            <p:cNvSpPr/>
            <p:nvPr/>
          </p:nvSpPr>
          <p:spPr>
            <a:xfrm>
              <a:off x="13294884" y="833978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9" name="Группа 28"/>
            <p:cNvGrpSpPr/>
            <p:nvPr/>
          </p:nvGrpSpPr>
          <p:grpSpPr>
            <a:xfrm>
              <a:off x="13385591" y="8376939"/>
              <a:ext cx="9505555" cy="764385"/>
              <a:chOff x="19870500" y="10298470"/>
              <a:chExt cx="9505555" cy="764385"/>
            </a:xfrm>
          </p:grpSpPr>
          <p:sp>
            <p:nvSpPr>
              <p:cNvPr id="30" name="Текст 5"/>
              <p:cNvSpPr txBox="1">
                <a:spLocks/>
              </p:cNvSpPr>
              <p:nvPr/>
            </p:nvSpPr>
            <p:spPr>
              <a:xfrm>
                <a:off x="20983129" y="1029847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bitbucket</a:t>
                </a:r>
                <a:endParaRPr lang="ru-RU" dirty="0"/>
              </a:p>
            </p:txBody>
          </p:sp>
          <p:pic>
            <p:nvPicPr>
              <p:cNvPr id="31" name="Изображение 3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70500" y="10300855"/>
                <a:ext cx="673100" cy="762000"/>
              </a:xfrm>
              <a:prstGeom prst="rect">
                <a:avLst/>
              </a:prstGeom>
            </p:spPr>
          </p:pic>
        </p:grpSp>
      </p:grpSp>
      <p:grpSp>
        <p:nvGrpSpPr>
          <p:cNvPr id="32" name="Группа 31"/>
          <p:cNvGrpSpPr/>
          <p:nvPr/>
        </p:nvGrpSpPr>
        <p:grpSpPr>
          <a:xfrm>
            <a:off x="3071098" y="-2473206"/>
            <a:ext cx="9576251" cy="874596"/>
            <a:chOff x="3754769" y="10237052"/>
            <a:chExt cx="9576251" cy="874596"/>
          </a:xfrm>
        </p:grpSpPr>
        <p:sp>
          <p:nvSpPr>
            <p:cNvPr id="33" name="Прямоугольник 32"/>
            <p:cNvSpPr/>
            <p:nvPr/>
          </p:nvSpPr>
          <p:spPr>
            <a:xfrm>
              <a:off x="3754769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4" name="Группа 33"/>
            <p:cNvGrpSpPr/>
            <p:nvPr/>
          </p:nvGrpSpPr>
          <p:grpSpPr>
            <a:xfrm>
              <a:off x="3939497" y="10260456"/>
              <a:ext cx="9391523" cy="809749"/>
              <a:chOff x="13427202" y="11400300"/>
              <a:chExt cx="9391523" cy="809749"/>
            </a:xfrm>
          </p:grpSpPr>
          <p:sp>
            <p:nvSpPr>
              <p:cNvPr id="35" name="Текст 5"/>
              <p:cNvSpPr txBox="1">
                <a:spLocks/>
              </p:cNvSpPr>
              <p:nvPr/>
            </p:nvSpPr>
            <p:spPr>
              <a:xfrm>
                <a:off x="14425799" y="1140030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github</a:t>
                </a:r>
                <a:endParaRPr lang="ru-RU" dirty="0"/>
              </a:p>
            </p:txBody>
          </p:sp>
          <p:pic>
            <p:nvPicPr>
              <p:cNvPr id="36" name="Изображение 3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427202" y="11448049"/>
                <a:ext cx="622300" cy="762000"/>
              </a:xfrm>
              <a:prstGeom prst="rect">
                <a:avLst/>
              </a:prstGeom>
            </p:spPr>
          </p:pic>
        </p:grpSp>
      </p:grpSp>
      <p:grpSp>
        <p:nvGrpSpPr>
          <p:cNvPr id="37" name="Группа 36"/>
          <p:cNvGrpSpPr/>
          <p:nvPr/>
        </p:nvGrpSpPr>
        <p:grpSpPr>
          <a:xfrm>
            <a:off x="3020436" y="10291763"/>
            <a:ext cx="9558766" cy="874596"/>
            <a:chOff x="13294884" y="4512527"/>
            <a:chExt cx="9558766" cy="874596"/>
          </a:xfrm>
        </p:grpSpPr>
        <p:sp>
          <p:nvSpPr>
            <p:cNvPr id="38" name="Прямоугольник 37"/>
            <p:cNvSpPr/>
            <p:nvPr/>
          </p:nvSpPr>
          <p:spPr>
            <a:xfrm>
              <a:off x="13294884" y="451252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9" name="Группа 38"/>
            <p:cNvGrpSpPr/>
            <p:nvPr/>
          </p:nvGrpSpPr>
          <p:grpSpPr>
            <a:xfrm>
              <a:off x="13323959" y="4546175"/>
              <a:ext cx="9529691" cy="762000"/>
              <a:chOff x="19831850" y="8004175"/>
              <a:chExt cx="9529691" cy="762000"/>
            </a:xfrm>
          </p:grpSpPr>
          <p:sp>
            <p:nvSpPr>
              <p:cNvPr id="40" name="Текст 5"/>
              <p:cNvSpPr txBox="1">
                <a:spLocks/>
              </p:cNvSpPr>
              <p:nvPr/>
            </p:nvSpPr>
            <p:spPr>
              <a:xfrm>
                <a:off x="20968615" y="8004175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telegram: </a:t>
                </a:r>
                <a:r>
                  <a:rPr lang="en-US" dirty="0" err="1" smtClean="0"/>
                  <a:t>ishfb</a:t>
                </a:r>
                <a:endParaRPr lang="ru-RU" dirty="0"/>
              </a:p>
            </p:txBody>
          </p:sp>
          <p:pic>
            <p:nvPicPr>
              <p:cNvPr id="41" name="Изображение 4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831850" y="8084586"/>
                <a:ext cx="762000" cy="673100"/>
              </a:xfrm>
              <a:prstGeom prst="rect">
                <a:avLst/>
              </a:prstGeom>
            </p:spPr>
          </p:pic>
        </p:grpSp>
      </p:grpSp>
      <p:grpSp>
        <p:nvGrpSpPr>
          <p:cNvPr id="42" name="Группа 41"/>
          <p:cNvGrpSpPr/>
          <p:nvPr/>
        </p:nvGrpSpPr>
        <p:grpSpPr>
          <a:xfrm>
            <a:off x="12954000" y="9092465"/>
            <a:ext cx="9576251" cy="874596"/>
            <a:chOff x="3761696" y="4759656"/>
            <a:chExt cx="9576251" cy="874596"/>
          </a:xfrm>
        </p:grpSpPr>
        <p:grpSp>
          <p:nvGrpSpPr>
            <p:cNvPr id="43" name="Группа 42"/>
            <p:cNvGrpSpPr/>
            <p:nvPr/>
          </p:nvGrpSpPr>
          <p:grpSpPr>
            <a:xfrm>
              <a:off x="3761696" y="4759656"/>
              <a:ext cx="9576251" cy="874596"/>
              <a:chOff x="3754769" y="6436056"/>
              <a:chExt cx="9576251" cy="874596"/>
            </a:xfrm>
          </p:grpSpPr>
          <p:sp>
            <p:nvSpPr>
              <p:cNvPr id="45" name="Прямоугольник 44"/>
              <p:cNvSpPr/>
              <p:nvPr/>
            </p:nvSpPr>
            <p:spPr>
              <a:xfrm>
                <a:off x="3754769" y="6436056"/>
                <a:ext cx="853625" cy="874596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6" name="Текст 5"/>
              <p:cNvSpPr txBox="1">
                <a:spLocks/>
              </p:cNvSpPr>
              <p:nvPr/>
            </p:nvSpPr>
            <p:spPr>
              <a:xfrm>
                <a:off x="4938094" y="6491269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 smtClean="0"/>
                  <a:t>ishfb</a:t>
                </a:r>
                <a:endParaRPr lang="ru-RU" dirty="0"/>
              </a:p>
            </p:txBody>
          </p:sp>
        </p:grpSp>
        <p:pic>
          <p:nvPicPr>
            <p:cNvPr id="44" name="Изображение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6006" y="4811142"/>
              <a:ext cx="775411" cy="76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93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Заголовок, текст и код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Этот слайд используется для вставки небольшой </a:t>
            </a:r>
            <a:br>
              <a:rPr lang="ru-RU" dirty="0"/>
            </a:br>
            <a:r>
              <a:rPr lang="ru-RU" dirty="0"/>
              <a:t>части кода с </a:t>
            </a:r>
            <a:r>
              <a:rPr lang="ru-RU" dirty="0" smtClean="0"/>
              <a:t>описанием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54</a:t>
            </a:fld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  <a:tabLst>
                <a:tab pos="2185988" algn="l"/>
              </a:tabLst>
            </a:pPr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tx2"/>
                </a:solidFill>
              </a:rPr>
              <a:t>vanilla</a:t>
            </a:r>
            <a:r>
              <a:rPr lang="en-US" dirty="0"/>
              <a:t> import *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defconAppKit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windows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baseWindow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r>
              <a:rPr lang="en-US" dirty="0">
                <a:solidFill>
                  <a:schemeClr val="tx2"/>
                </a:solidFill>
              </a:rPr>
              <a:t/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mojo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events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tx2"/>
                </a:solidFill>
              </a:rPr>
              <a:t>removeObserver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 smtClean="0">
                <a:solidFill>
                  <a:schemeClr val="tx2"/>
                </a:solidFill>
              </a:rPr>
              <a:t>math</a:t>
            </a:r>
            <a:r>
              <a:rPr lang="ru-RU" dirty="0" smtClean="0">
                <a:solidFill>
                  <a:schemeClr val="tx2"/>
                </a:solidFill>
              </a:rPr>
              <a:t/>
            </a:r>
            <a:br>
              <a:rPr lang="ru-RU" dirty="0" smtClean="0">
                <a:solidFill>
                  <a:schemeClr val="tx2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class </a:t>
            </a:r>
            <a:r>
              <a:rPr lang="en-US" dirty="0" err="1">
                <a:solidFill>
                  <a:srgbClr val="5BCD9D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 smtClean="0"/>
              <a:t>):</a:t>
            </a:r>
            <a:endParaRPr lang="en-US" dirty="0"/>
          </a:p>
        </p:txBody>
      </p:sp>
      <p:grpSp>
        <p:nvGrpSpPr>
          <p:cNvPr id="7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8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0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9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29309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Заголовок, текст и код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55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tx2"/>
                </a:solidFill>
              </a:rPr>
              <a:t>vanilla</a:t>
            </a:r>
            <a:r>
              <a:rPr lang="en-US" dirty="0"/>
              <a:t> import *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defconAppKit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windows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baseWindow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r>
              <a:rPr lang="en-US" dirty="0">
                <a:solidFill>
                  <a:schemeClr val="tx2"/>
                </a:solidFill>
              </a:rPr>
              <a:t/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mojo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events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tx2"/>
                </a:solidFill>
              </a:rPr>
              <a:t>removeObserver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>
                <a:solidFill>
                  <a:schemeClr val="tx2"/>
                </a:solidFill>
              </a:rPr>
              <a:t>math</a:t>
            </a:r>
            <a:r>
              <a:rPr lang="ru-RU" dirty="0">
                <a:solidFill>
                  <a:schemeClr val="tx2"/>
                </a:solidFill>
              </a:rPr>
              <a:t/>
            </a:r>
            <a:br>
              <a:rPr lang="ru-RU" dirty="0">
                <a:solidFill>
                  <a:schemeClr val="tx2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class </a:t>
            </a:r>
            <a:r>
              <a:rPr lang="en-US" dirty="0" err="1">
                <a:solidFill>
                  <a:srgbClr val="5BCD9D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ru-RU" dirty="0" smtClean="0"/>
              <a:t>	</a:t>
            </a:r>
            <a:r>
              <a:rPr lang="en-US" dirty="0" smtClean="0">
                <a:solidFill>
                  <a:srgbClr val="FC6767"/>
                </a:solidFill>
              </a:rPr>
              <a:t>"""</a:t>
            </a:r>
            <a:r>
              <a:rPr lang="en-US" dirty="0">
                <a:solidFill>
                  <a:srgbClr val="FC6767"/>
                </a:solidFill>
              </a:rPr>
              <a:t/>
            </a:r>
            <a:br>
              <a:rPr lang="en-US" dirty="0">
                <a:solidFill>
                  <a:srgbClr val="FC6767"/>
                </a:solidFill>
              </a:rPr>
            </a:br>
            <a:r>
              <a:rPr lang="en-US" dirty="0">
                <a:solidFill>
                  <a:srgbClr val="FC6767"/>
                </a:solidFill>
              </a:rPr>
              <a:t>	A vanilla text box with some goodies about the mouse.</a:t>
            </a:r>
            <a:br>
              <a:rPr lang="en-US" dirty="0">
                <a:solidFill>
                  <a:srgbClr val="FC6767"/>
                </a:solidFill>
              </a:rPr>
            </a:br>
            <a:r>
              <a:rPr lang="en-US" dirty="0">
                <a:solidFill>
                  <a:srgbClr val="FC6767"/>
                </a:solidFill>
              </a:rPr>
              <a:t>	"""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__</a:t>
            </a:r>
            <a:r>
              <a:rPr lang="en-US" dirty="0" err="1">
                <a:solidFill>
                  <a:srgbClr val="5BCD9D"/>
                </a:solidFill>
              </a:rPr>
              <a:t>init</a:t>
            </a:r>
            <a:r>
              <a:rPr lang="en-US" dirty="0">
                <a:solidFill>
                  <a:srgbClr val="5BCD9D"/>
                </a:solidFill>
              </a:rPr>
              <a:t>__</a:t>
            </a:r>
            <a:r>
              <a:rPr lang="en-US" dirty="0"/>
              <a:t>(</a:t>
            </a:r>
            <a:r>
              <a:rPr lang="en-US" dirty="0">
                <a:solidFill>
                  <a:schemeClr val="tx2"/>
                </a:solidFill>
              </a:rPr>
              <a:t>self</a:t>
            </a:r>
            <a:r>
              <a:rPr lang="en-US" dirty="0"/>
              <a:t>, *</a:t>
            </a:r>
            <a:r>
              <a:rPr lang="en-US" dirty="0" err="1">
                <a:solidFill>
                  <a:schemeClr val="tx2"/>
                </a:solidFill>
              </a:rPr>
              <a:t>args</a:t>
            </a:r>
            <a:r>
              <a:rPr lang="en-US" dirty="0"/>
              <a:t>, **</a:t>
            </a:r>
            <a:r>
              <a:rPr lang="en-US" dirty="0" err="1">
                <a:solidFill>
                  <a:schemeClr val="tx2"/>
                </a:solidFill>
              </a:rPr>
              <a:t>kwargs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self.observers</a:t>
            </a:r>
            <a:r>
              <a:rPr lang="en-US" dirty="0"/>
              <a:t> = {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mouseMoved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/>
              <a:t>, 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mouseDragged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/>
              <a:t>, 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mouseUp</a:t>
            </a:r>
            <a:r>
              <a:rPr lang="en-US" dirty="0" smtClean="0">
                <a:solidFill>
                  <a:srgbClr val="9E64A9"/>
                </a:solidFill>
              </a:rPr>
              <a:t>"</a:t>
            </a:r>
            <a:r>
              <a:rPr lang="en-US" dirty="0" smtClean="0"/>
              <a:t>}</a:t>
            </a:r>
            <a:endParaRPr lang="ru-RU" dirty="0"/>
          </a:p>
        </p:txBody>
      </p:sp>
      <p:grpSp>
        <p:nvGrpSpPr>
          <p:cNvPr id="6" name="Группа 5"/>
          <p:cNvGrpSpPr/>
          <p:nvPr/>
        </p:nvGrpSpPr>
        <p:grpSpPr>
          <a:xfrm>
            <a:off x="18651239" y="6657259"/>
            <a:ext cx="4838129" cy="5450725"/>
            <a:chOff x="18436207" y="3572959"/>
            <a:chExt cx="4838129" cy="5450725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18436207" y="3572959"/>
              <a:ext cx="4838129" cy="5450725"/>
            </a:xfrm>
            <a:prstGeom prst="rect">
              <a:avLst/>
            </a:prstGeom>
            <a:solidFill>
              <a:schemeClr val="accent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Объект 2"/>
            <p:cNvSpPr txBox="1">
              <a:spLocks/>
            </p:cNvSpPr>
            <p:nvPr/>
          </p:nvSpPr>
          <p:spPr>
            <a:xfrm>
              <a:off x="18893165" y="3916239"/>
              <a:ext cx="4199409" cy="2570658"/>
            </a:xfrm>
            <a:prstGeom prst="rect">
              <a:avLst/>
            </a:prstGeom>
          </p:spPr>
          <p:txBody>
            <a:bodyPr vert="horz" lIns="0" tIns="45720" rIns="91440" bIns="45720" rtlCol="0" anchor="ctr">
              <a:noAutofit/>
            </a:bodyPr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 baseline="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В случае, если ваш </a:t>
              </a: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код </a:t>
              </a:r>
              <a:b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</a:b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не </a:t>
              </a: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помещается на одной странице, его можно продлить на следующем слайде</a:t>
              </a:r>
              <a:r>
                <a:rPr lang="ru-RU" sz="220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; </a:t>
              </a: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/>
              </a:r>
              <a:b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</a:b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в </a:t>
              </a:r>
              <a:r>
                <a:rPr lang="ru-RU" sz="2200" dirty="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разделе 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«Переходы», </a:t>
              </a:r>
              <a:r>
                <a:rPr lang="ru-RU" sz="2200" dirty="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между </a:t>
              </a: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слайдами поставить переход 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«</a:t>
              </a:r>
              <a:r>
                <a:rPr lang="ru-RU" sz="2200" dirty="0" err="1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З</a:t>
              </a:r>
              <a:r>
                <a:rPr lang="ru-RU" sz="2200" dirty="0" err="1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адвигание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»</a:t>
              </a:r>
              <a:endParaRPr lang="ru-RU" sz="2200" dirty="0">
                <a:solidFill>
                  <a:schemeClr val="bg1"/>
                </a:solidFill>
                <a:latin typeface="+mn-lt"/>
                <a:ea typeface="Yandex Sans Text Regular"/>
                <a:cs typeface="Yandex Sans Text Regular"/>
                <a:sym typeface="Yandex Sans Text Regular"/>
              </a:endParaRPr>
            </a:p>
          </p:txBody>
        </p:sp>
        <p:pic>
          <p:nvPicPr>
            <p:cNvPr id="9" name="Изображение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3"/>
            <a:stretch/>
          </p:blipFill>
          <p:spPr>
            <a:xfrm>
              <a:off x="18893165" y="6727902"/>
              <a:ext cx="3923760" cy="1790455"/>
            </a:xfrm>
            <a:prstGeom prst="rect">
              <a:avLst/>
            </a:prstGeom>
          </p:spPr>
        </p:pic>
      </p:grpSp>
      <p:grpSp>
        <p:nvGrpSpPr>
          <p:cNvPr id="10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11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3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12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" name="TextBox 15"/>
          <p:cNvSpPr txBox="1"/>
          <p:nvPr/>
        </p:nvSpPr>
        <p:spPr>
          <a:xfrm>
            <a:off x="13826530" y="282219"/>
            <a:ext cx="49058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000" dirty="0" smtClean="0">
                <a:solidFill>
                  <a:schemeClr val="bg1"/>
                </a:solidFill>
              </a:rPr>
              <a:t>Красный цвет </a:t>
            </a:r>
            <a:br>
              <a:rPr lang="ru-RU" sz="5000" dirty="0" smtClean="0">
                <a:solidFill>
                  <a:schemeClr val="bg1"/>
                </a:solidFill>
              </a:rPr>
            </a:br>
            <a:r>
              <a:rPr lang="ru-RU" sz="5000" dirty="0" smtClean="0">
                <a:solidFill>
                  <a:schemeClr val="bg1"/>
                </a:solidFill>
              </a:rPr>
              <a:t>не правильный</a:t>
            </a:r>
          </a:p>
        </p:txBody>
      </p:sp>
    </p:spTree>
    <p:extLst>
      <p:ext uri="{BB962C8B-B14F-4D97-AF65-F5344CB8AC3E}">
        <p14:creationId xmlns:p14="http://schemas.microsoft.com/office/powerpoint/2010/main" val="64770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/>
              <a:t>После прохождения нашей специализации слушатели </a:t>
            </a:r>
            <a:r>
              <a:rPr lang="ru-RU" dirty="0" smtClean="0"/>
              <a:t>должны уметь: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решать практические задачи на языке С</a:t>
            </a:r>
            <a:r>
              <a:rPr lang="ru-RU" dirty="0" smtClean="0"/>
              <a:t>++</a:t>
            </a:r>
            <a:endParaRPr lang="ru-RU" dirty="0"/>
          </a:p>
          <a:p>
            <a:pPr lvl="2"/>
            <a:r>
              <a:rPr lang="ru-RU" dirty="0" smtClean="0"/>
              <a:t>применять </a:t>
            </a:r>
            <a:r>
              <a:rPr lang="ru-RU" dirty="0"/>
              <a:t>естественные для С++ идиомы и </a:t>
            </a:r>
            <a:r>
              <a:rPr lang="ru-RU" dirty="0" smtClean="0"/>
              <a:t>конструкции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smtClean="0"/>
              <a:t>писать </a:t>
            </a:r>
            <a:r>
              <a:rPr lang="ru-RU" dirty="0"/>
              <a:t>на С++ эффективный код без ущерба для </a:t>
            </a:r>
            <a:r>
              <a:rPr lang="ru-RU" dirty="0" smtClean="0"/>
              <a:t>его качества</a:t>
            </a:r>
          </a:p>
          <a:p>
            <a:pPr lvl="1"/>
            <a:endParaRPr lang="en-US" dirty="0" smtClean="0"/>
          </a:p>
          <a:p>
            <a:pPr lvl="1"/>
            <a:r>
              <a:rPr lang="ru-RU" dirty="0" smtClean="0"/>
              <a:t>В процессе обучения используем </a:t>
            </a:r>
            <a:r>
              <a:rPr lang="en-US" dirty="0" smtClean="0"/>
              <a:t>C++ 14/17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21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Наша команда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34" name="Группа 33"/>
          <p:cNvGrpSpPr/>
          <p:nvPr/>
        </p:nvGrpSpPr>
        <p:grpSpPr>
          <a:xfrm>
            <a:off x="1156051" y="2738395"/>
            <a:ext cx="4929555" cy="7755929"/>
            <a:chOff x="-401594" y="1828800"/>
            <a:chExt cx="4929555" cy="7755929"/>
          </a:xfrm>
        </p:grpSpPr>
        <p:pic>
          <p:nvPicPr>
            <p:cNvPr id="24" name="Рисунок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" y="1828800"/>
              <a:ext cx="4190130" cy="648000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-401594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Антон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Полднев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5" name="Группа 34"/>
          <p:cNvGrpSpPr/>
          <p:nvPr/>
        </p:nvGrpSpPr>
        <p:grpSpPr>
          <a:xfrm>
            <a:off x="5713099" y="4511163"/>
            <a:ext cx="4929555" cy="7755929"/>
            <a:chOff x="4208851" y="1828800"/>
            <a:chExt cx="4929555" cy="7755929"/>
          </a:xfrm>
        </p:grpSpPr>
        <p:pic>
          <p:nvPicPr>
            <p:cNvPr id="25" name="Рисунок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244" y="1828800"/>
              <a:ext cx="3950910" cy="64800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208851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Евгений Парамонов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6" name="Группа 35"/>
          <p:cNvGrpSpPr/>
          <p:nvPr/>
        </p:nvGrpSpPr>
        <p:grpSpPr>
          <a:xfrm>
            <a:off x="9839784" y="2684238"/>
            <a:ext cx="4929555" cy="7755929"/>
            <a:chOff x="8756806" y="1828800"/>
            <a:chExt cx="4929555" cy="7755929"/>
          </a:xfrm>
        </p:grpSpPr>
        <p:pic>
          <p:nvPicPr>
            <p:cNvPr id="26" name="Рисунок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6084" y="1828800"/>
              <a:ext cx="4769190" cy="64800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8756806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Илья Шишков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7" name="Группа 36"/>
          <p:cNvGrpSpPr/>
          <p:nvPr/>
        </p:nvGrpSpPr>
        <p:grpSpPr>
          <a:xfrm>
            <a:off x="14436790" y="4609390"/>
            <a:ext cx="4929555" cy="7693204"/>
            <a:chOff x="13717588" y="2286175"/>
            <a:chExt cx="4929555" cy="7693204"/>
          </a:xfrm>
        </p:grpSpPr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9969" y="2286175"/>
              <a:ext cx="4151681" cy="648000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3717588" y="877905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Иван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Лежанкин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8" name="Группа 37"/>
          <p:cNvGrpSpPr/>
          <p:nvPr/>
        </p:nvGrpSpPr>
        <p:grpSpPr>
          <a:xfrm>
            <a:off x="19419952" y="2667302"/>
            <a:ext cx="3768044" cy="7833960"/>
            <a:chOff x="18700569" y="1828800"/>
            <a:chExt cx="3768044" cy="7833960"/>
          </a:xfrm>
        </p:grpSpPr>
        <p:pic>
          <p:nvPicPr>
            <p:cNvPr id="28" name="Рисунок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00569" y="1828800"/>
              <a:ext cx="3660446" cy="6480000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8739707" y="8462431"/>
              <a:ext cx="372890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София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Техажева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куратор ШАД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51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мы начинали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Осенью 2016 года решили делать специализации по </a:t>
            </a:r>
            <a:r>
              <a:rPr lang="en-US" dirty="0" smtClean="0"/>
              <a:t>C++, </a:t>
            </a:r>
            <a:r>
              <a:rPr lang="ru-RU" dirty="0" smtClean="0"/>
              <a:t>потому что</a:t>
            </a:r>
          </a:p>
          <a:p>
            <a:pPr lvl="2"/>
            <a:r>
              <a:rPr lang="ru-RU" dirty="0" smtClean="0"/>
              <a:t>в Яндексе накоплен богатейший опыт применения </a:t>
            </a:r>
            <a:r>
              <a:rPr lang="en-US" dirty="0" smtClean="0"/>
              <a:t>C++</a:t>
            </a:r>
          </a:p>
          <a:p>
            <a:pPr lvl="2"/>
            <a:r>
              <a:rPr lang="ru-RU" dirty="0"/>
              <a:t>н</a:t>
            </a:r>
            <a:r>
              <a:rPr lang="ru-RU" dirty="0" smtClean="0"/>
              <a:t>иша русскоязычных курсов пустовала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В основу заложили</a:t>
            </a:r>
          </a:p>
          <a:p>
            <a:pPr lvl="2"/>
            <a:r>
              <a:rPr lang="ru-RU" dirty="0" smtClean="0"/>
              <a:t>доклады и статьи Майерса, </a:t>
            </a:r>
            <a:r>
              <a:rPr lang="ru-RU" dirty="0" err="1" smtClean="0"/>
              <a:t>Саттера</a:t>
            </a:r>
            <a:r>
              <a:rPr lang="ru-RU" dirty="0" smtClean="0"/>
              <a:t>, </a:t>
            </a:r>
            <a:r>
              <a:rPr lang="ru-RU" dirty="0" err="1" smtClean="0"/>
              <a:t>Александреску</a:t>
            </a:r>
            <a:endParaRPr lang="en-US" dirty="0" smtClean="0"/>
          </a:p>
          <a:p>
            <a:pPr lvl="2"/>
            <a:r>
              <a:rPr lang="en-US" dirty="0" err="1" smtClean="0"/>
              <a:t>CppCoreGuidelines</a:t>
            </a:r>
            <a:endParaRPr lang="ru-RU" dirty="0" smtClean="0"/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Хотелось сделать так же круто, но по-русски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Хотелось поделиться всеми нюансами языка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85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1653212"/>
              </p:ext>
            </p:extLst>
          </p:nvPr>
        </p:nvGraphicFramePr>
        <p:xfrm>
          <a:off x="1143000" y="3048000"/>
          <a:ext cx="22112291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7547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</a:t>
                      </a:r>
                      <a:r>
                        <a:rPr lang="ru-RU" baseline="0" dirty="0" smtClean="0"/>
                        <a:t> пояс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9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9835598" y="3041650"/>
            <a:ext cx="6713250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079760" y="3041650"/>
            <a:ext cx="6753523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6548848" y="3042000"/>
            <a:ext cx="6708758" cy="869400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126839" y="8385175"/>
            <a:ext cx="6706443" cy="3339465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2" name="Скругленная прямоугольная выноска 11"/>
          <p:cNvSpPr/>
          <p:nvPr/>
        </p:nvSpPr>
        <p:spPr>
          <a:xfrm>
            <a:off x="14481175" y="4377532"/>
            <a:ext cx="6488113" cy="2671762"/>
          </a:xfrm>
          <a:prstGeom prst="wedgeRoundRectCallout">
            <a:avLst>
              <a:gd name="adj1" fmla="val -126828"/>
              <a:gd name="adj2" fmla="val 95299"/>
              <a:gd name="adj3" fmla="val 16667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3 месяца</a:t>
            </a:r>
          </a:p>
          <a:p>
            <a:pPr algn="ctr"/>
            <a:r>
              <a:rPr lang="ru-RU" dirty="0" smtClean="0">
                <a:solidFill>
                  <a:schemeClr val="tx1"/>
                </a:solidFill>
              </a:rPr>
              <a:t>Снято больше половины</a:t>
            </a:r>
          </a:p>
        </p:txBody>
      </p:sp>
    </p:spTree>
    <p:extLst>
      <p:ext uri="{BB962C8B-B14F-4D97-AF65-F5344CB8AC3E}">
        <p14:creationId xmlns:p14="http://schemas.microsoft.com/office/powerpoint/2010/main" val="164471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8" grpId="0" animBg="1"/>
      <p:bldP spid="8" grpId="1" animBg="1"/>
      <p:bldP spid="9" grpId="0" animBg="1"/>
      <p:bldP spid="9" grpId="1" animBg="1"/>
      <p:bldP spid="9" grpId="2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Yandex_show_2016">
  <a:themeElements>
    <a:clrScheme name="Пользовательские 2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867"/>
      </a:accent4>
      <a:accent5>
        <a:srgbClr val="FE8C00"/>
      </a:accent5>
      <a:accent6>
        <a:srgbClr val="9E64A9"/>
      </a:accent6>
      <a:hlink>
        <a:srgbClr val="000000"/>
      </a:hlink>
      <a:folHlink>
        <a:srgbClr val="000000"/>
      </a:folHlink>
    </a:clrScheme>
    <a:fontScheme name="Custom 1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48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60691</TotalTime>
  <Words>1871</Words>
  <Application>Microsoft Office PowerPoint</Application>
  <PresentationFormat>Произвольный</PresentationFormat>
  <Paragraphs>606</Paragraphs>
  <Slides>55</Slides>
  <Notes>3</Notes>
  <HiddenSlides>4</HiddenSlides>
  <MMClips>1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55</vt:i4>
      </vt:variant>
    </vt:vector>
  </HeadingPairs>
  <TitlesOfParts>
    <vt:vector size="67" baseType="lpstr">
      <vt:lpstr>Arial</vt:lpstr>
      <vt:lpstr>Calibri</vt:lpstr>
      <vt:lpstr>Calibri Light</vt:lpstr>
      <vt:lpstr>Consolas</vt:lpstr>
      <vt:lpstr>Impact</vt:lpstr>
      <vt:lpstr>InputMono</vt:lpstr>
      <vt:lpstr>Verdana</vt:lpstr>
      <vt:lpstr>Yandex Sans Text Light</vt:lpstr>
      <vt:lpstr>Yandex Sans Text Regular</vt:lpstr>
      <vt:lpstr>Yandex Sans Text Thin</vt:lpstr>
      <vt:lpstr>Yandex_show_2016</vt:lpstr>
      <vt:lpstr>Retrospect</vt:lpstr>
      <vt:lpstr>Презентация PowerPoint</vt:lpstr>
      <vt:lpstr>Как научить языку C++: опыт создания курсов на Coursera</vt:lpstr>
      <vt:lpstr>Презентация PowerPoint</vt:lpstr>
      <vt:lpstr>Состав специализации</vt:lpstr>
      <vt:lpstr>Целевая аудитория специализации</vt:lpstr>
      <vt:lpstr>Чему хотим научить</vt:lpstr>
      <vt:lpstr>Наша команда</vt:lpstr>
      <vt:lpstr>Как мы начинали</vt:lpstr>
      <vt:lpstr>Первый подход к формированию программы</vt:lpstr>
      <vt:lpstr>Презентация PowerPoint</vt:lpstr>
      <vt:lpstr>What makes C++ C++?</vt:lpstr>
      <vt:lpstr>Презентация PowerPoint</vt:lpstr>
      <vt:lpstr>Наши ошибки</vt:lpstr>
      <vt:lpstr>Первый подход к формированию программы</vt:lpstr>
      <vt:lpstr>В итоге</vt:lpstr>
      <vt:lpstr>Забрать с собой</vt:lpstr>
      <vt:lpstr>Презентация PowerPoint</vt:lpstr>
      <vt:lpstr>Презентация PowerPoint</vt:lpstr>
      <vt:lpstr>Программа курсов после перезагрузки</vt:lpstr>
      <vt:lpstr>Программа курсов после перезагрузки</vt:lpstr>
      <vt:lpstr>Программа курсов после перезагрузки</vt:lpstr>
      <vt:lpstr>Принципы создания курсов</vt:lpstr>
      <vt:lpstr>Понятность вместо полноты изложения</vt:lpstr>
      <vt:lpstr>Чему хотим научить</vt:lpstr>
      <vt:lpstr>Понятность вместо полноты изложения</vt:lpstr>
      <vt:lpstr>Презентация PowerPoint</vt:lpstr>
      <vt:lpstr>Наглядная демонстрация</vt:lpstr>
      <vt:lpstr>Примеры применения</vt:lpstr>
      <vt:lpstr>Демонстрация проблемы</vt:lpstr>
      <vt:lpstr>Изучение нового похоже на сборку пазла</vt:lpstr>
      <vt:lpstr>Изучение нового похоже на сборку пазла</vt:lpstr>
      <vt:lpstr>Ссылки в C++. Вариант 1</vt:lpstr>
      <vt:lpstr>Ссылки в C++. Вариант 2</vt:lpstr>
      <vt:lpstr>const</vt:lpstr>
      <vt:lpstr>const</vt:lpstr>
      <vt:lpstr>const</vt:lpstr>
      <vt:lpstr>const</vt:lpstr>
      <vt:lpstr>const</vt:lpstr>
      <vt:lpstr>Целочисленные типы</vt:lpstr>
      <vt:lpstr>Целочисленные типы</vt:lpstr>
      <vt:lpstr>Презентация PowerPoint</vt:lpstr>
      <vt:lpstr>Презентация PowerPoint</vt:lpstr>
      <vt:lpstr>Code review. Вариант 1</vt:lpstr>
      <vt:lpstr>Code review. Вариант 2</vt:lpstr>
      <vt:lpstr>Забрать с собой</vt:lpstr>
      <vt:lpstr>Наглядность</vt:lpstr>
      <vt:lpstr>Любая фраза — это лишь вершина айсберга</vt:lpstr>
      <vt:lpstr>Отладчик</vt:lpstr>
      <vt:lpstr>Настройка компилятора</vt:lpstr>
      <vt:lpstr>Применение на практике — bug report’ы</vt:lpstr>
      <vt:lpstr>Итоги</vt:lpstr>
      <vt:lpstr>Презентация PowerPoint</vt:lpstr>
      <vt:lpstr>Презентация PowerPoint</vt:lpstr>
      <vt:lpstr>Заголовок, текст и код</vt:lpstr>
      <vt:lpstr>Заголовок, текст и код</vt:lpstr>
    </vt:vector>
  </TitlesOfParts>
  <Manager>Maria Kutuzova</Manager>
  <Company>Yandex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Ilia Shishkov</cp:lastModifiedBy>
  <cp:revision>1464</cp:revision>
  <dcterms:created xsi:type="dcterms:W3CDTF">2014-09-09T08:22:07Z</dcterms:created>
  <dcterms:modified xsi:type="dcterms:W3CDTF">2018-04-16T18:10:29Z</dcterms:modified>
  <cp:category>presentation technology</cp:category>
</cp:coreProperties>
</file>